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 id="2147483721" r:id="rId3"/>
    <p:sldMasterId id="2147483741" r:id="rId4"/>
  </p:sldMasterIdLst>
  <p:notesMasterIdLst>
    <p:notesMasterId r:id="rId30"/>
  </p:notesMasterIdLst>
  <p:sldIdLst>
    <p:sldId id="256" r:id="rId5"/>
    <p:sldId id="510" r:id="rId6"/>
    <p:sldId id="536" r:id="rId7"/>
    <p:sldId id="538" r:id="rId8"/>
    <p:sldId id="513" r:id="rId9"/>
    <p:sldId id="501" r:id="rId10"/>
    <p:sldId id="263" r:id="rId11"/>
    <p:sldId id="519" r:id="rId12"/>
    <p:sldId id="537" r:id="rId13"/>
    <p:sldId id="514" r:id="rId14"/>
    <p:sldId id="517" r:id="rId15"/>
    <p:sldId id="516" r:id="rId16"/>
    <p:sldId id="515" r:id="rId17"/>
    <p:sldId id="502" r:id="rId18"/>
    <p:sldId id="520" r:id="rId19"/>
    <p:sldId id="280" r:id="rId20"/>
    <p:sldId id="518" r:id="rId21"/>
    <p:sldId id="521" r:id="rId22"/>
    <p:sldId id="292" r:id="rId23"/>
    <p:sldId id="284" r:id="rId24"/>
    <p:sldId id="295" r:id="rId25"/>
    <p:sldId id="533" r:id="rId26"/>
    <p:sldId id="297" r:id="rId27"/>
    <p:sldId id="495" r:id="rId28"/>
    <p:sldId id="257" r:id="rId29"/>
  </p:sldIdLst>
  <p:sldSz cx="12192000" cy="6858000"/>
  <p:notesSz cx="6797675" cy="992663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FA4"/>
    <a:srgbClr val="E4A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75924" autoAdjust="0"/>
  </p:normalViewPr>
  <p:slideViewPr>
    <p:cSldViewPr>
      <p:cViewPr varScale="1">
        <p:scale>
          <a:sx n="84" d="100"/>
          <a:sy n="84" d="100"/>
        </p:scale>
        <p:origin x="1500" y="60"/>
      </p:cViewPr>
      <p:guideLst>
        <p:guide orient="horz" pos="2160"/>
        <p:guide pos="2880"/>
      </p:guideLst>
    </p:cSldViewPr>
  </p:slideViewPr>
  <p:outlineViewPr>
    <p:cViewPr>
      <p:scale>
        <a:sx n="33" d="100"/>
        <a:sy n="33" d="100"/>
      </p:scale>
      <p:origin x="0" y="-636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846138" y="661988"/>
            <a:ext cx="5800725" cy="3262312"/>
          </a:xfrm>
          <a:prstGeom prst="rect">
            <a:avLst/>
          </a:prstGeom>
        </p:spPr>
        <p:txBody>
          <a:bodyPr lIns="0" tIns="0" rIns="0" bIns="0" anchor="ctr">
            <a:noAutofit/>
          </a:bodyPr>
          <a:lstStyle/>
          <a:p>
            <a:pPr>
              <a:defRPr/>
            </a:pPr>
            <a:r>
              <a:rPr lang="fr-FR" sz="1600" b="0" strike="noStrike" spc="-1">
                <a:solidFill>
                  <a:srgbClr val="000000"/>
                </a:solidFill>
                <a:latin typeface="Calibri"/>
              </a:rPr>
              <a:t>Cliquez pour déplacer la diapo</a:t>
            </a:r>
            <a:endParaRPr/>
          </a:p>
        </p:txBody>
      </p:sp>
      <p:sp>
        <p:nvSpPr>
          <p:cNvPr id="5" name="PlaceHolder 2"/>
          <p:cNvSpPr>
            <a:spLocks noGrp="1"/>
          </p:cNvSpPr>
          <p:nvPr>
            <p:ph type="body"/>
          </p:nvPr>
        </p:nvSpPr>
        <p:spPr bwMode="auto">
          <a:xfrm>
            <a:off x="749350" y="4134896"/>
            <a:ext cx="5994443" cy="3917112"/>
          </a:xfrm>
          <a:prstGeom prst="rect">
            <a:avLst/>
          </a:prstGeom>
        </p:spPr>
        <p:txBody>
          <a:bodyPr lIns="0" tIns="0" rIns="0" bIns="0">
            <a:noAutofit/>
          </a:bodyPr>
          <a:lstStyle/>
          <a:p>
            <a:pPr>
              <a:defRPr/>
            </a:pPr>
            <a:r>
              <a:rPr lang="fr-FR" sz="1800" b="0" strike="noStrike" spc="-1">
                <a:latin typeface="Arial"/>
              </a:rPr>
              <a:t>Cliquez pour modifier le format des notes</a:t>
            </a:r>
            <a:endParaRPr/>
          </a:p>
        </p:txBody>
      </p:sp>
      <p:sp>
        <p:nvSpPr>
          <p:cNvPr id="6" name="PlaceHolder 3"/>
          <p:cNvSpPr>
            <a:spLocks noGrp="1"/>
          </p:cNvSpPr>
          <p:nvPr>
            <p:ph type="hdr"/>
          </p:nvPr>
        </p:nvSpPr>
        <p:spPr bwMode="auto">
          <a:xfrm>
            <a:off x="0" y="0"/>
            <a:ext cx="3251822" cy="434974"/>
          </a:xfrm>
          <a:prstGeom prst="rect">
            <a:avLst/>
          </a:prstGeom>
        </p:spPr>
        <p:txBody>
          <a:bodyPr lIns="0" tIns="0" rIns="0" bIns="0">
            <a:noAutofit/>
          </a:bodyPr>
          <a:lstStyle/>
          <a:p>
            <a:pPr>
              <a:defRPr/>
            </a:pPr>
            <a:r>
              <a:rPr lang="fr-FR" sz="1200" b="0" strike="noStrike" spc="-1">
                <a:latin typeface="Times New Roman"/>
              </a:rPr>
              <a:t>&lt;en-tête&gt;</a:t>
            </a:r>
            <a:endParaRPr/>
          </a:p>
        </p:txBody>
      </p:sp>
      <p:sp>
        <p:nvSpPr>
          <p:cNvPr id="7" name="PlaceHolder 4"/>
          <p:cNvSpPr>
            <a:spLocks noGrp="1"/>
          </p:cNvSpPr>
          <p:nvPr>
            <p:ph type="dt"/>
          </p:nvPr>
        </p:nvSpPr>
        <p:spPr bwMode="auto">
          <a:xfrm>
            <a:off x="4241321" y="0"/>
            <a:ext cx="3251822" cy="434974"/>
          </a:xfrm>
          <a:prstGeom prst="rect">
            <a:avLst/>
          </a:prstGeom>
        </p:spPr>
        <p:txBody>
          <a:bodyPr lIns="0" tIns="0" rIns="0" bIns="0">
            <a:noAutofit/>
          </a:bodyPr>
          <a:lstStyle/>
          <a:p>
            <a:pPr algn="r">
              <a:defRPr/>
            </a:pPr>
            <a:r>
              <a:rPr lang="fr-FR" sz="1200" b="0" strike="noStrike" spc="-1">
                <a:latin typeface="Times New Roman"/>
              </a:rPr>
              <a:t>&lt;date/heure&gt;</a:t>
            </a:r>
            <a:endParaRPr/>
          </a:p>
        </p:txBody>
      </p:sp>
      <p:sp>
        <p:nvSpPr>
          <p:cNvPr id="8" name="PlaceHolder 5"/>
          <p:cNvSpPr>
            <a:spLocks noGrp="1"/>
          </p:cNvSpPr>
          <p:nvPr>
            <p:ph type="ftr"/>
          </p:nvPr>
        </p:nvSpPr>
        <p:spPr bwMode="auto">
          <a:xfrm>
            <a:off x="0" y="8270082"/>
            <a:ext cx="3251822" cy="434974"/>
          </a:xfrm>
          <a:prstGeom prst="rect">
            <a:avLst/>
          </a:prstGeom>
        </p:spPr>
        <p:txBody>
          <a:bodyPr lIns="0" tIns="0" rIns="0" bIns="0" anchor="b">
            <a:noAutofit/>
          </a:bodyPr>
          <a:lstStyle/>
          <a:p>
            <a:pPr>
              <a:defRPr/>
            </a:pPr>
            <a:r>
              <a:rPr lang="fr-FR" sz="1200" b="0" strike="noStrike" spc="-1">
                <a:latin typeface="Times New Roman"/>
              </a:rPr>
              <a:t>&lt;pied de page&gt;</a:t>
            </a:r>
            <a:endParaRPr/>
          </a:p>
        </p:txBody>
      </p:sp>
      <p:sp>
        <p:nvSpPr>
          <p:cNvPr id="9" name="PlaceHolder 6"/>
          <p:cNvSpPr>
            <a:spLocks noGrp="1"/>
          </p:cNvSpPr>
          <p:nvPr>
            <p:ph type="sldNum"/>
          </p:nvPr>
        </p:nvSpPr>
        <p:spPr bwMode="auto">
          <a:xfrm>
            <a:off x="4241321" y="8270082"/>
            <a:ext cx="3251822" cy="434974"/>
          </a:xfrm>
          <a:prstGeom prst="rect">
            <a:avLst/>
          </a:prstGeom>
        </p:spPr>
        <p:txBody>
          <a:bodyPr lIns="0" tIns="0" rIns="0" bIns="0" anchor="b">
            <a:noAutofit/>
          </a:bodyPr>
          <a:lstStyle/>
          <a:p>
            <a:pPr algn="r">
              <a:defRPr/>
            </a:pPr>
            <a:fld id="{09CFA16C-DFCC-4893-B8FB-6D7C94812DE9}" type="slidenum">
              <a:rPr lang="fr-FR" sz="1200" b="0" strike="noStrike" spc="-1">
                <a:latin typeface="Times New Roman"/>
              </a:rPr>
              <a:t>‹N°›</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1163638" y="930275"/>
            <a:ext cx="4470400" cy="2514600"/>
          </a:xfrm>
          <a:prstGeom prst="rect">
            <a:avLst/>
          </a:prstGeom>
        </p:spPr>
      </p:sp>
      <p:sp>
        <p:nvSpPr>
          <p:cNvPr id="5" name="PlaceHolder 2"/>
          <p:cNvSpPr>
            <a:spLocks noGrp="1"/>
          </p:cNvSpPr>
          <p:nvPr>
            <p:ph type="body"/>
          </p:nvPr>
        </p:nvSpPr>
        <p:spPr bwMode="auto">
          <a:xfrm>
            <a:off x="679769" y="3582969"/>
            <a:ext cx="5437782" cy="2931094"/>
          </a:xfrm>
          <a:prstGeom prst="rect">
            <a:avLst/>
          </a:prstGeom>
        </p:spPr>
        <p:txBody>
          <a:bodyPr>
            <a:noAutofit/>
          </a:bodyPr>
          <a:lstStyle/>
          <a:p>
            <a:pPr marL="189626" indent="-189626">
              <a:defRPr/>
            </a:pPr>
            <a:endParaRPr dirty="0"/>
          </a:p>
        </p:txBody>
      </p:sp>
      <p:sp>
        <p:nvSpPr>
          <p:cNvPr id="6" name="TextShape 3"/>
          <p:cNvSpPr/>
          <p:nvPr/>
        </p:nvSpPr>
        <p:spPr bwMode="auto">
          <a:xfrm>
            <a:off x="3850589" y="7071558"/>
            <a:ext cx="2945302" cy="373129"/>
          </a:xfrm>
          <a:prstGeom prst="rect">
            <a:avLst/>
          </a:prstGeom>
          <a:noFill/>
          <a:ln w="0">
            <a:noFill/>
          </a:ln>
        </p:spPr>
        <p:txBody>
          <a:bodyPr lIns="80275" tIns="40138" rIns="80275" bIns="40138" anchor="b">
            <a:noAutofit/>
          </a:bodyPr>
          <a:lstStyle/>
          <a:p>
            <a:pPr algn="r">
              <a:lnSpc>
                <a:spcPct val="100000"/>
              </a:lnSpc>
              <a:defRPr/>
            </a:pPr>
            <a:fld id="{36C90077-0F0D-47FF-BF89-C7AE2BA4A1EB}" type="slidenum">
              <a:rPr lang="fr-FR" sz="1100" spc="-1">
                <a:solidFill>
                  <a:srgbClr val="000000"/>
                </a:solidFill>
              </a:rPr>
              <a:t>1</a:t>
            </a:fld>
            <a:endParaRPr lang="fr-FR" sz="1100" spc="-1"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ces filières, deux conséquences : </a:t>
            </a:r>
          </a:p>
          <a:p>
            <a:r>
              <a:rPr lang="fr-FR" dirty="0"/>
              <a:t>Des taux d'accès sont fixés et les candidatures vont être classées pour permettre aux candidats qui ont le plus de chance de réussir d'être admis en priorité. </a:t>
            </a:r>
          </a:p>
          <a:p>
            <a:endParaRPr lang="fr-FR" dirty="0"/>
          </a:p>
          <a:p>
            <a:r>
              <a:rPr lang="fr-FR" dirty="0"/>
              <a:t>Exemple ici en licence de Psychologie </a:t>
            </a:r>
          </a:p>
          <a:p>
            <a:endParaRPr lang="fr-FR" dirty="0"/>
          </a:p>
          <a:p>
            <a:r>
              <a:rPr lang="fr-FR" dirty="0"/>
              <a:t>Les quotas sont définis suite à discussion entre l'établissement et les services du rectorat : </a:t>
            </a:r>
          </a:p>
          <a:p>
            <a:r>
              <a:rPr lang="fr-FR" dirty="0"/>
              <a:t>Une priorité académique permet aux candidats habitant d'une région de rester prioritaire pour intégrer une formation dispensée dans la région. </a:t>
            </a:r>
          </a:p>
          <a:p>
            <a:r>
              <a:rPr lang="fr-FR" dirty="0"/>
              <a:t>C'est bien le lieu de résidence est qui est retenu pour être affilié à une région académique</a:t>
            </a:r>
          </a:p>
          <a:p>
            <a:endParaRPr lang="fr-FR" dirty="0"/>
          </a:p>
          <a:p>
            <a:r>
              <a:rPr lang="fr-FR" dirty="0"/>
              <a:t>Des taux minimaux de lycéens boursiers sont fixés pour favoriser leur accès dans les formations d’enseignement supérieur.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b="0" strike="noStrike" spc="-1" smtClean="0">
                <a:latin typeface="Times New Roman"/>
              </a:rPr>
              <a:t>11</a:t>
            </a:fld>
            <a:endParaRPr lang="fr-FR" sz="1200" b="0" strike="noStrike" spc="-1">
              <a:latin typeface="Times New Roman"/>
            </a:endParaRPr>
          </a:p>
        </p:txBody>
      </p:sp>
    </p:spTree>
    <p:extLst>
      <p:ext uri="{BB962C8B-B14F-4D97-AF65-F5344CB8AC3E}">
        <p14:creationId xmlns:p14="http://schemas.microsoft.com/office/powerpoint/2010/main" val="255025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 en licence Sciences de la vie </a:t>
            </a:r>
          </a:p>
          <a:p>
            <a:endParaRPr lang="fr-FR" dirty="0"/>
          </a:p>
          <a:p>
            <a:r>
              <a:rPr lang="fr-FR" dirty="0"/>
              <a:t>Il est bien annoncé que toutes les notes de première seront prises en compte. </a:t>
            </a:r>
          </a:p>
          <a:p>
            <a:r>
              <a:rPr lang="fr-FR" dirty="0"/>
              <a:t> La lettre de motivation ne sera prise en compte pour l'analyse des candidatures uniquement pour les candidats "sans note" c’est-à-dire  dont le dossier ne comporte pas de note permettant le calcul d'une moyenne selon les matières retenues.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b="0" strike="noStrike" spc="-1" smtClean="0">
                <a:latin typeface="Times New Roman"/>
              </a:rPr>
              <a:t>12</a:t>
            </a:fld>
            <a:endParaRPr lang="fr-FR" sz="1200" b="0" strike="noStrike" spc="-1">
              <a:latin typeface="Times New Roman"/>
            </a:endParaRPr>
          </a:p>
        </p:txBody>
      </p:sp>
    </p:spTree>
    <p:extLst>
      <p:ext uri="{BB962C8B-B14F-4D97-AF65-F5344CB8AC3E}">
        <p14:creationId xmlns:p14="http://schemas.microsoft.com/office/powerpoint/2010/main" val="294983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 Licence Science Politique</a:t>
            </a:r>
          </a:p>
          <a:p>
            <a:endParaRPr lang="fr-FR" dirty="0"/>
          </a:p>
          <a:p>
            <a:r>
              <a:rPr lang="fr-FR" dirty="0"/>
              <a:t>Il est important de comparer son rang de classement à celui correspondant au nombre de candidats ayant reçu une proposition d'admission dans cette formation. </a:t>
            </a:r>
            <a:br>
              <a:rPr lang="fr-FR" dirty="0"/>
            </a:br>
            <a:r>
              <a:rPr lang="fr-FR" dirty="0"/>
              <a:t>Par exemple ici, on sait que l'année passée, le candidat classé au rang 676 a reçu une proposition d'admission. Ainsi si on constate cette année que son rang de classement est inférieur, c’est-à-dire  que notre classement est par exemple de 452, il est fort probable d'avoir une chance de recevoir une proposition. </a:t>
            </a:r>
          </a:p>
          <a:p>
            <a:endParaRPr lang="fr-FR" dirty="0"/>
          </a:p>
          <a:p>
            <a:r>
              <a:rPr lang="fr-FR" dirty="0"/>
              <a:t>Sur la plateforme, on peut avoir ces données ciblées selon notre profil, soit selon le bac que l’on prépare. En cochant par exemple « bac général » , les données statistiques sont encore plus précises. </a:t>
            </a:r>
            <a:br>
              <a:rPr lang="fr-FR" dirty="0"/>
            </a:br>
            <a:r>
              <a:rPr lang="fr-FR" dirty="0"/>
              <a:t>Attention, il est nécessaire de faire preuve de patience, d'une attention particulière aux délais de réponse en vigueur, de bien maintenir son vœu actif tout au long de la procédure.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b="0" strike="noStrike" spc="-1" smtClean="0">
                <a:latin typeface="Times New Roman"/>
              </a:rPr>
              <a:t>13</a:t>
            </a:fld>
            <a:endParaRPr lang="fr-FR" sz="1200" b="0" strike="noStrike" spc="-1">
              <a:latin typeface="Times New Roman"/>
            </a:endParaRPr>
          </a:p>
        </p:txBody>
      </p:sp>
    </p:spTree>
    <p:extLst>
      <p:ext uri="{BB962C8B-B14F-4D97-AF65-F5344CB8AC3E}">
        <p14:creationId xmlns:p14="http://schemas.microsoft.com/office/powerpoint/2010/main" val="236548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6138" y="661988"/>
            <a:ext cx="5800725" cy="32623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spc="-1">
                <a:latin typeface="Times New Roman"/>
              </a:rPr>
              <a:t>14</a:t>
            </a:fld>
            <a:endParaRPr lang="fr-FR" sz="1200" spc="-1">
              <a:latin typeface="Times New Roman"/>
            </a:endParaRPr>
          </a:p>
        </p:txBody>
      </p:sp>
    </p:spTree>
    <p:extLst>
      <p:ext uri="{BB962C8B-B14F-4D97-AF65-F5344CB8AC3E}">
        <p14:creationId xmlns:p14="http://schemas.microsoft.com/office/powerpoint/2010/main" val="362353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6138" y="661988"/>
            <a:ext cx="5800725" cy="3262312"/>
          </a:xfrm>
        </p:spPr>
      </p:sp>
      <p:sp>
        <p:nvSpPr>
          <p:cNvPr id="3" name="Espace réservé des notes 2"/>
          <p:cNvSpPr>
            <a:spLocks noGrp="1"/>
          </p:cNvSpPr>
          <p:nvPr>
            <p:ph type="body" idx="1"/>
          </p:nvPr>
        </p:nvSpPr>
        <p:spPr/>
        <p:txBody>
          <a:bodyPr/>
          <a:lstStyle/>
          <a:p>
            <a:endParaRPr lang="fr-FR" dirty="0"/>
          </a:p>
          <a:p>
            <a:r>
              <a:rPr lang="fr-FR" dirty="0"/>
              <a:t>Les </a:t>
            </a:r>
            <a:r>
              <a:rPr lang="fr-FR" dirty="0" err="1"/>
              <a:t>Bachelor</a:t>
            </a:r>
            <a:r>
              <a:rPr lang="fr-FR" dirty="0"/>
              <a:t> Universitaire de Technologie sont dispensés au sein des IUT des campus d'Évreux, de Rouen Pasteur, de Mont-Saint-Aignan et d'Elbeuf.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spc="-1">
                <a:latin typeface="Times New Roman"/>
              </a:rPr>
              <a:t>15</a:t>
            </a:fld>
            <a:endParaRPr lang="fr-FR" sz="1200" spc="-1">
              <a:latin typeface="Times New Roman"/>
            </a:endParaRPr>
          </a:p>
        </p:txBody>
      </p:sp>
    </p:spTree>
    <p:extLst>
      <p:ext uri="{BB962C8B-B14F-4D97-AF65-F5344CB8AC3E}">
        <p14:creationId xmlns:p14="http://schemas.microsoft.com/office/powerpoint/2010/main" val="1277164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6138" y="661988"/>
            <a:ext cx="5800725" cy="3262312"/>
          </a:xfrm>
        </p:spPr>
      </p:sp>
      <p:sp>
        <p:nvSpPr>
          <p:cNvPr id="3" name="Espace réservé des notes 2"/>
          <p:cNvSpPr>
            <a:spLocks noGrp="1"/>
          </p:cNvSpPr>
          <p:nvPr>
            <p:ph type="body" idx="1"/>
          </p:nvPr>
        </p:nvSpPr>
        <p:spPr/>
        <p:txBody>
          <a:bodyPr/>
          <a:lstStyle/>
          <a:p>
            <a:r>
              <a:rPr lang="fr-FR" sz="1100" u="sng" dirty="0">
                <a:latin typeface="Calibri" panose="020F0502020204030204" pitchFamily="34" charset="0"/>
                <a:ea typeface="Calibri" panose="020F0502020204030204" pitchFamily="34" charset="0"/>
                <a:cs typeface="Times New Roman" panose="02020603050405020304" pitchFamily="18" charset="0"/>
              </a:rPr>
              <a:t>Présentation du BUT </a:t>
            </a:r>
            <a:r>
              <a:rPr lang="fr-FR" sz="1100" dirty="0">
                <a:latin typeface="Calibri" panose="020F0502020204030204" pitchFamily="34" charset="0"/>
                <a:ea typeface="Calibri" panose="020F0502020204030204" pitchFamily="34" charset="0"/>
                <a:cs typeface="Times New Roman" panose="02020603050405020304" pitchFamily="18" charset="0"/>
              </a:rPr>
              <a:t>: </a:t>
            </a:r>
          </a:p>
          <a:p>
            <a:pPr marL="250860" indent="-250860">
              <a:buFontTx/>
              <a:buChar char="-"/>
            </a:pPr>
            <a:r>
              <a:rPr lang="fr-FR" sz="1100" dirty="0">
                <a:latin typeface="Calibri" panose="020F0502020204030204" pitchFamily="34" charset="0"/>
                <a:ea typeface="Calibri" panose="020F0502020204030204" pitchFamily="34" charset="0"/>
                <a:cs typeface="Times New Roman" panose="02020603050405020304" pitchFamily="18" charset="0"/>
              </a:rPr>
              <a:t>Se prépare en 3 ans,</a:t>
            </a:r>
          </a:p>
          <a:p>
            <a:pPr marL="250860" indent="-250860">
              <a:buFontTx/>
              <a:buChar char="-"/>
            </a:pPr>
            <a:r>
              <a:rPr lang="fr-FR" sz="1100" dirty="0">
                <a:latin typeface="Calibri" panose="020F0502020204030204" pitchFamily="34" charset="0"/>
                <a:ea typeface="Calibri" panose="020F0502020204030204" pitchFamily="34" charset="0"/>
                <a:cs typeface="Times New Roman" panose="02020603050405020304" pitchFamily="18" charset="0"/>
              </a:rPr>
              <a:t>Formation plus professionnalisante que la licence, vise à l’insertion professionnelle par la suite mais possibilité de poursuite d’études en école de commerce, écoles d’ingénieur ou en licence professionnelle par exemple. </a:t>
            </a:r>
          </a:p>
          <a:p>
            <a:pPr marL="250860" indent="-250860">
              <a:buFontTx/>
              <a:buChar char="-"/>
            </a:pPr>
            <a:r>
              <a:rPr lang="fr-FR" sz="1100" dirty="0">
                <a:latin typeface="Calibri" panose="020F0502020204030204" pitchFamily="34" charset="0"/>
                <a:ea typeface="Calibri" panose="020F0502020204030204" pitchFamily="34" charset="0"/>
                <a:cs typeface="Times New Roman" panose="02020603050405020304" pitchFamily="18" charset="0"/>
              </a:rPr>
              <a:t>Possibilité d’alternance par la suite, sauf en BUT MP, RT et Chimie qui peuvent s’effectuer en alternance dès la première année. </a:t>
            </a:r>
          </a:p>
          <a:p>
            <a:pPr marL="250860" indent="-250860">
              <a:buFontTx/>
              <a:buChar char="-"/>
            </a:pP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r>
              <a:rPr lang="fr-FR" sz="1100" dirty="0">
                <a:latin typeface="Calibri" panose="020F0502020204030204" pitchFamily="34" charset="0"/>
                <a:ea typeface="Calibri" panose="020F0502020204030204" pitchFamily="34" charset="0"/>
                <a:cs typeface="Times New Roman" panose="02020603050405020304" pitchFamily="18" charset="0"/>
              </a:rPr>
              <a:t>Attention: des taux minimum de places sont réservées pour les bacheliers technologiques.</a:t>
            </a:r>
          </a:p>
          <a:p>
            <a:pPr marL="250860" indent="-250860">
              <a:buFontTx/>
              <a:buChar char="-"/>
            </a:pPr>
            <a:endParaRPr lang="fr-FR" sz="1100" b="1" dirty="0">
              <a:latin typeface="Calibri" panose="020F0502020204030204" pitchFamily="34" charset="0"/>
              <a:cs typeface="Times New Roman" panose="02020603050405020304" pitchFamily="18" charset="0"/>
            </a:endParaRPr>
          </a:p>
          <a:p>
            <a:pPr marL="0" indent="0">
              <a:buFontTx/>
              <a:buNone/>
            </a:pPr>
            <a:endParaRPr lang="fr-FR" b="1" dirty="0"/>
          </a:p>
          <a:p>
            <a:endParaRPr lang="fr-FR" dirty="0"/>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spc="-1">
                <a:latin typeface="Times New Roman"/>
              </a:rPr>
              <a:t>16</a:t>
            </a:fld>
            <a:endParaRPr lang="fr-FR" sz="1200" spc="-1">
              <a:latin typeface="Times New Roman"/>
            </a:endParaRPr>
          </a:p>
        </p:txBody>
      </p:sp>
    </p:spTree>
    <p:extLst>
      <p:ext uri="{BB962C8B-B14F-4D97-AF65-F5344CB8AC3E}">
        <p14:creationId xmlns:p14="http://schemas.microsoft.com/office/powerpoint/2010/main" val="205627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dirty="0"/>
              <a:t>1 Exemple grille d'analyse : BUT </a:t>
            </a:r>
            <a:r>
              <a:rPr lang="fr-FR" b="1" dirty="0"/>
              <a:t>Métiers de la Transition et de l'Efficacité Énergétiques sur le campus de MSA</a:t>
            </a:r>
          </a:p>
          <a:p>
            <a:pPr marL="0" marR="0" lvl="0" indent="0" algn="l" defTabSz="914400" eaLnBrk="1" fontAlgn="auto" latinLnBrk="0" hangingPunct="1">
              <a:lnSpc>
                <a:spcPct val="100000"/>
              </a:lnSpc>
              <a:spcBef>
                <a:spcPts val="0"/>
              </a:spcBef>
              <a:spcAft>
                <a:spcPts val="0"/>
              </a:spcAft>
              <a:buClrTx/>
              <a:buSzTx/>
              <a:buFontTx/>
              <a:buNone/>
              <a:tabLst/>
              <a:defRPr/>
            </a:pPr>
            <a:r>
              <a:rPr lang="fr-FR" b="1" dirty="0"/>
              <a:t>Le degré d’importance porté à chaque élément est indiqué avant la grille détaillée qui cite toutes les notes et les éléments sur lesquels le jury pourra se baser pour évaluer ce champ d’évaluation. </a:t>
            </a:r>
          </a:p>
          <a:p>
            <a:pPr marL="0" marR="0" lvl="0" indent="0" algn="l" defTabSz="914400" eaLnBrk="1" fontAlgn="auto" latinLnBrk="0" hangingPunct="1">
              <a:lnSpc>
                <a:spcPct val="100000"/>
              </a:lnSpc>
              <a:spcBef>
                <a:spcPts val="0"/>
              </a:spcBef>
              <a:spcAft>
                <a:spcPts val="0"/>
              </a:spcAft>
              <a:buClrTx/>
              <a:buSzTx/>
              <a:buFontTx/>
              <a:buNone/>
              <a:tabLst/>
              <a:defRPr/>
            </a:pPr>
            <a:endParaRPr lang="fr-FR" b="1" dirty="0"/>
          </a:p>
          <a:p>
            <a:r>
              <a:rPr lang="fr-FR" dirty="0"/>
              <a:t>2  Il est possible que des épreuves de sélection orales soient organisées. </a:t>
            </a:r>
          </a:p>
          <a:p>
            <a:r>
              <a:rPr lang="fr-FR" b="1" dirty="0"/>
              <a:t>Par exemple pour le BUT carrières Sociales parcours Éducation spécialisée à Évreux. Si tel est le cas, les dates sont déjà indiquées sur la plateforme</a:t>
            </a:r>
            <a:r>
              <a:rPr lang="fr-FR" dirty="0"/>
              <a:t>.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b="0" strike="noStrike" spc="-1" smtClean="0">
                <a:latin typeface="Times New Roman"/>
              </a:rPr>
              <a:t>17</a:t>
            </a:fld>
            <a:endParaRPr lang="fr-FR" sz="1200" b="0" strike="noStrike" spc="-1">
              <a:latin typeface="Times New Roman"/>
            </a:endParaRPr>
          </a:p>
        </p:txBody>
      </p:sp>
    </p:spTree>
    <p:extLst>
      <p:ext uri="{BB962C8B-B14F-4D97-AF65-F5344CB8AC3E}">
        <p14:creationId xmlns:p14="http://schemas.microsoft.com/office/powerpoint/2010/main" val="356307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6138" y="661988"/>
            <a:ext cx="5800725" cy="3262312"/>
          </a:xfrm>
        </p:spPr>
      </p:sp>
      <p:sp>
        <p:nvSpPr>
          <p:cNvPr id="3" name="Espace réservé des notes 2"/>
          <p:cNvSpPr>
            <a:spLocks noGrp="1"/>
          </p:cNvSpPr>
          <p:nvPr>
            <p:ph type="body" idx="1"/>
          </p:nvPr>
        </p:nvSpPr>
        <p:spPr/>
        <p:txBody>
          <a:bodyPr/>
          <a:lstStyle/>
          <a:p>
            <a:endParaRPr lang="fr-FR" dirty="0"/>
          </a:p>
          <a:p>
            <a:r>
              <a:rPr lang="fr-FR" dirty="0"/>
              <a:t>Les </a:t>
            </a:r>
            <a:r>
              <a:rPr lang="fr-FR" dirty="0" err="1"/>
              <a:t>Bachelor</a:t>
            </a:r>
            <a:r>
              <a:rPr lang="fr-FR" dirty="0"/>
              <a:t> Universitaire de Technologie sont dispensés au sein des IUT des campus d'Évreux, de Rouen Pasteur, de Mont-Saint-Aignan et d'Elbeuf.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spc="-1">
                <a:latin typeface="Times New Roman"/>
              </a:rPr>
              <a:t>18</a:t>
            </a:fld>
            <a:endParaRPr lang="fr-FR" sz="1200" spc="-1">
              <a:latin typeface="Times New Roman"/>
            </a:endParaRPr>
          </a:p>
        </p:txBody>
      </p:sp>
    </p:spTree>
    <p:extLst>
      <p:ext uri="{BB962C8B-B14F-4D97-AF65-F5344CB8AC3E}">
        <p14:creationId xmlns:p14="http://schemas.microsoft.com/office/powerpoint/2010/main" val="1864412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6138" y="661988"/>
            <a:ext cx="5800725" cy="3262312"/>
          </a:xfrm>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200" u="none" dirty="0">
                <a:latin typeface="Calibri" panose="020F0502020204030204" pitchFamily="34" charset="0"/>
                <a:ea typeface="Calibri" panose="020F0502020204030204" pitchFamily="34" charset="0"/>
                <a:cs typeface="Times New Roman" panose="02020603050405020304" pitchFamily="18" charset="0"/>
              </a:rPr>
              <a:t>il est important de formuler des vœux dans d'autres formations moins sélectives. </a:t>
            </a:r>
          </a:p>
          <a:p>
            <a:pPr marL="0" marR="0" lvl="0" indent="0" algn="l" defTabSz="914400" eaLnBrk="1" fontAlgn="auto" latinLnBrk="0" hangingPunct="1">
              <a:lnSpc>
                <a:spcPct val="100000"/>
              </a:lnSpc>
              <a:spcBef>
                <a:spcPts val="0"/>
              </a:spcBef>
              <a:spcAft>
                <a:spcPts val="0"/>
              </a:spcAft>
              <a:buClrTx/>
              <a:buSzTx/>
              <a:buFontTx/>
              <a:buNone/>
              <a:tabLst/>
              <a:defRPr/>
            </a:pPr>
            <a:endParaRPr lang="fr-FR" sz="1200" u="none"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u="none" dirty="0">
                <a:latin typeface="Calibri" panose="020F0502020204030204" pitchFamily="34" charset="0"/>
                <a:ea typeface="Calibri" panose="020F0502020204030204" pitchFamily="34" charset="0"/>
                <a:cs typeface="Times New Roman" panose="02020603050405020304" pitchFamily="18" charset="0"/>
              </a:rPr>
              <a:t>Le DUPAC : </a:t>
            </a:r>
            <a:r>
              <a:rPr lang="fr-FR" sz="1200" dirty="0">
                <a:latin typeface="Calibri" panose="020F0502020204030204" pitchFamily="34" charset="0"/>
                <a:ea typeface="Calibri" panose="020F0502020204030204" pitchFamily="34" charset="0"/>
                <a:cs typeface="Times New Roman" panose="02020603050405020304" pitchFamily="18" charset="0"/>
              </a:rPr>
              <a:t>préparé au sein de l'IPAG , Il permet de préparer les concours de la fonction publique de catégorie B. Il permet d’acquérir des compétences suffisantes pour préparer les examens du concours et la culture générale de la fonction publique. </a:t>
            </a:r>
            <a:endParaRPr lang="fr-FR" dirty="0"/>
          </a:p>
          <a:p>
            <a:endParaRPr lang="fr-FR" dirty="0"/>
          </a:p>
          <a:p>
            <a:r>
              <a:rPr lang="fr-FR" dirty="0"/>
              <a:t>Les formations paramédicales</a:t>
            </a:r>
          </a:p>
          <a:p>
            <a:r>
              <a:rPr lang="fr-FR" dirty="0"/>
              <a:t>Attention CCO augmentation du nombre de places pour cette rentrée 2025 40 places offertes (35 avant)</a:t>
            </a:r>
          </a:p>
          <a:p>
            <a:endParaRPr lang="fr-FR" dirty="0"/>
          </a:p>
          <a:p>
            <a:r>
              <a:rPr lang="fr-FR" dirty="0"/>
              <a:t>Certains parcours de licence qui offrent des parcours spécifiques par rapport à la mention d'une licence générale. </a:t>
            </a:r>
          </a:p>
          <a:p>
            <a:r>
              <a:rPr lang="fr-FR" dirty="0"/>
              <a:t>Le parcours Musicien interprète nécessite une </a:t>
            </a:r>
            <a:r>
              <a:rPr lang="fr-FR" dirty="0" err="1"/>
              <a:t>pré-admission</a:t>
            </a:r>
            <a:r>
              <a:rPr lang="fr-FR" dirty="0"/>
              <a:t> en conservatoire, il est obligatoire d'avoir validé un Diplôme d'</a:t>
            </a:r>
            <a:r>
              <a:rPr lang="fr-FR" dirty="0" err="1"/>
              <a:t>Etudes</a:t>
            </a:r>
            <a:r>
              <a:rPr lang="fr-FR" dirty="0"/>
              <a:t> Musicales pour être admis.</a:t>
            </a:r>
          </a:p>
          <a:p>
            <a:r>
              <a:rPr lang="fr-FR" dirty="0"/>
              <a:t>La licence Sociologie parcours </a:t>
            </a:r>
            <a:r>
              <a:rPr lang="fr-FR" dirty="0" err="1"/>
              <a:t>PrépaIEP</a:t>
            </a:r>
            <a:r>
              <a:rPr lang="fr-FR" dirty="0"/>
              <a:t> </a:t>
            </a:r>
            <a:r>
              <a:rPr lang="fr-FR" dirty="0" err="1"/>
              <a:t>Sciencespo</a:t>
            </a:r>
            <a:r>
              <a:rPr lang="fr-FR" dirty="0"/>
              <a:t> est en partenariat avec le lycée Camille St </a:t>
            </a:r>
            <a:r>
              <a:rPr lang="fr-FR" dirty="0" err="1"/>
              <a:t>Saens</a:t>
            </a:r>
            <a:r>
              <a:rPr lang="fr-FR" dirty="0"/>
              <a:t> de Rouen ou Lycée Val de Seine au Grand Quevilly : l'affectation dans l'un ou l'autre établissement ne peut pas être choisie : elles t attribuée en juillet lors de la fin de la phase principale.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spc="-1">
                <a:latin typeface="Times New Roman"/>
              </a:rPr>
              <a:t>19</a:t>
            </a:fld>
            <a:endParaRPr lang="fr-FR" sz="1200" spc="-1">
              <a:latin typeface="Times New Roman"/>
            </a:endParaRPr>
          </a:p>
        </p:txBody>
      </p:sp>
    </p:spTree>
    <p:extLst>
      <p:ext uri="{BB962C8B-B14F-4D97-AF65-F5344CB8AC3E}">
        <p14:creationId xmlns:p14="http://schemas.microsoft.com/office/powerpoint/2010/main" val="2615952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1163638" y="930275"/>
            <a:ext cx="4470400" cy="2514600"/>
          </a:xfrm>
          <a:prstGeom prst="rect">
            <a:avLst/>
          </a:prstGeom>
        </p:spPr>
      </p:sp>
      <p:sp>
        <p:nvSpPr>
          <p:cNvPr id="5" name="PlaceHolder 2"/>
          <p:cNvSpPr>
            <a:spLocks noGrp="1"/>
          </p:cNvSpPr>
          <p:nvPr>
            <p:ph type="body"/>
          </p:nvPr>
        </p:nvSpPr>
        <p:spPr bwMode="auto">
          <a:xfrm>
            <a:off x="679769" y="3582969"/>
            <a:ext cx="5437782" cy="2931094"/>
          </a:xfrm>
          <a:prstGeom prst="rect">
            <a:avLst/>
          </a:prstGeom>
        </p:spPr>
        <p:txBody>
          <a:bodyPr>
            <a:noAutofit/>
          </a:bodyPr>
          <a:lstStyle/>
          <a:p>
            <a:pPr marL="189626" indent="-189626" algn="just">
              <a:lnSpc>
                <a:spcPct val="107000"/>
              </a:lnSpc>
              <a:buFontTx/>
              <a:buChar char="-"/>
              <a:defRPr/>
            </a:pPr>
            <a:r>
              <a:rPr lang="fr-FR" sz="1100" spc="-1" dirty="0">
                <a:latin typeface="Arial"/>
                <a:ea typeface="Calibri"/>
              </a:rPr>
              <a:t>L’</a:t>
            </a:r>
            <a:r>
              <a:rPr lang="fr-FR" sz="1100" spc="-1" dirty="0" err="1">
                <a:latin typeface="Arial"/>
                <a:ea typeface="Calibri"/>
              </a:rPr>
              <a:t>ESITech</a:t>
            </a:r>
            <a:r>
              <a:rPr lang="fr-FR" sz="1100" spc="-1" dirty="0">
                <a:latin typeface="Arial"/>
                <a:ea typeface="Calibri"/>
              </a:rPr>
              <a:t> est la seule école d’ingénieurs qui propose un accès santé L.AS</a:t>
            </a:r>
          </a:p>
          <a:p>
            <a:pPr marL="189626" indent="-189626" algn="just">
              <a:lnSpc>
                <a:spcPct val="107000"/>
              </a:lnSpc>
              <a:buFontTx/>
              <a:buChar char="-"/>
              <a:defRPr/>
            </a:pPr>
            <a:r>
              <a:rPr lang="fr-FR" sz="1100" spc="-1" dirty="0">
                <a:latin typeface="Arial"/>
                <a:ea typeface="Calibri"/>
              </a:rPr>
              <a:t>Elle propose deux cursus : Physique pour la santé et Technologie du vivant.</a:t>
            </a:r>
          </a:p>
          <a:p>
            <a:pPr marL="189626" indent="-189626" algn="just">
              <a:lnSpc>
                <a:spcPct val="107000"/>
              </a:lnSpc>
              <a:buFontTx/>
              <a:buChar char="-"/>
              <a:defRPr/>
            </a:pPr>
            <a:endParaRPr lang="fr-FR" sz="1100" spc="-1" dirty="0">
              <a:latin typeface="Arial"/>
            </a:endParaRPr>
          </a:p>
          <a:p>
            <a:pPr marL="0" indent="0" algn="just">
              <a:lnSpc>
                <a:spcPct val="107000"/>
              </a:lnSpc>
              <a:buFontTx/>
              <a:buNone/>
              <a:defRPr/>
            </a:pPr>
            <a:endParaRPr lang="fr-FR" sz="1100" spc="-1" dirty="0">
              <a:latin typeface="Arial"/>
            </a:endParaRPr>
          </a:p>
        </p:txBody>
      </p:sp>
      <p:sp>
        <p:nvSpPr>
          <p:cNvPr id="6" name="TextShape 3"/>
          <p:cNvSpPr/>
          <p:nvPr/>
        </p:nvSpPr>
        <p:spPr bwMode="auto">
          <a:xfrm>
            <a:off x="3850589" y="7071558"/>
            <a:ext cx="2945302" cy="373129"/>
          </a:xfrm>
          <a:prstGeom prst="rect">
            <a:avLst/>
          </a:prstGeom>
          <a:noFill/>
          <a:ln w="0">
            <a:noFill/>
          </a:ln>
        </p:spPr>
        <p:txBody>
          <a:bodyPr lIns="80275" tIns="40138" rIns="80275" bIns="40138" anchor="b">
            <a:noAutofit/>
          </a:bodyPr>
          <a:lstStyle/>
          <a:p>
            <a:pPr algn="r">
              <a:lnSpc>
                <a:spcPct val="100000"/>
              </a:lnSpc>
              <a:defRPr/>
            </a:pPr>
            <a:fld id="{46CDC4F8-1530-4269-8D3F-3D2BB755C9D0}" type="slidenum">
              <a:rPr lang="fr-FR" sz="1100" spc="-1">
                <a:latin typeface="Times New Roman"/>
              </a:rPr>
              <a:t>20</a:t>
            </a:fld>
            <a:endParaRPr lang="fr-FR" sz="1100"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Bien expliquer les différents niveaux de formation :</a:t>
            </a:r>
          </a:p>
          <a:p>
            <a:r>
              <a:rPr lang="fr-FR" dirty="0"/>
              <a:t>De cycles courts de niveaux Bac+2 (DEUST, DUPAC)  aux cycles longs, l'établissement propose une offre de formation variée préparant aux diplômes de santé, aux parcours de BUT et licence professionnelle, aux parcours de licence master doctorat. </a:t>
            </a:r>
          </a:p>
          <a:p>
            <a:endParaRPr lang="fr-FR" dirty="0"/>
          </a:p>
          <a:p>
            <a:r>
              <a:rPr lang="fr-FR" dirty="0"/>
              <a:t>L'université est pluridisciplinaire, les formations sont nombreuses dans tous les domaines : Art lettre langues/ Droit Économie, gestion / Sciences humaines et sociales/ Sciences Technologie et santé </a:t>
            </a:r>
          </a:p>
          <a:p>
            <a:endParaRPr lang="fr-FR" dirty="0"/>
          </a:p>
          <a:p>
            <a:r>
              <a:rPr lang="fr-FR" dirty="0"/>
              <a:t>L'université de Rouen propose 72 parcours sur la plateforme Parcoursup, entre les BUT, Licences, le cycle ingénieur, les formations paramédicales (DEUST, Certificat de capacité d'orthophoniste, DE Audioprothésiste)… </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b="0" strike="noStrike" spc="-1" smtClean="0">
                <a:latin typeface="Times New Roman"/>
              </a:rPr>
              <a:t>2</a:t>
            </a:fld>
            <a:endParaRPr lang="fr-FR" sz="1200" b="0" strike="noStrike" spc="-1">
              <a:latin typeface="Times New Roman"/>
            </a:endParaRPr>
          </a:p>
        </p:txBody>
      </p:sp>
    </p:spTree>
    <p:extLst>
      <p:ext uri="{BB962C8B-B14F-4D97-AF65-F5344CB8AC3E}">
        <p14:creationId xmlns:p14="http://schemas.microsoft.com/office/powerpoint/2010/main" val="361733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6138" y="661988"/>
            <a:ext cx="5800725" cy="3262312"/>
          </a:xfrm>
        </p:spPr>
      </p:sp>
      <p:sp>
        <p:nvSpPr>
          <p:cNvPr id="3" name="Espace réservé des notes 2"/>
          <p:cNvSpPr>
            <a:spLocks noGrp="1"/>
          </p:cNvSpPr>
          <p:nvPr>
            <p:ph type="body" idx="1"/>
          </p:nvPr>
        </p:nvSpPr>
        <p:spPr/>
        <p:txBody>
          <a:bodyPr/>
          <a:lstStyle/>
          <a:p>
            <a:pPr>
              <a:lnSpc>
                <a:spcPct val="107000"/>
              </a:lnSpc>
              <a:spcAft>
                <a:spcPts val="800"/>
              </a:spcAft>
            </a:pPr>
            <a:r>
              <a:rPr lang="fr-FR" sz="1600" u="none" dirty="0">
                <a:effectLst/>
                <a:latin typeface="Calibri" panose="020F0502020204030204" pitchFamily="34" charset="0"/>
                <a:ea typeface="Calibri" panose="020F0502020204030204" pitchFamily="34" charset="0"/>
                <a:cs typeface="Times New Roman" panose="02020603050405020304" pitchFamily="18" charset="0"/>
              </a:rPr>
              <a:t>Lorsque vous candidatez à l’Université, vous pouvez recevoir différentes réponses</a:t>
            </a:r>
          </a:p>
          <a:p>
            <a:pPr>
              <a:lnSpc>
                <a:spcPct val="107000"/>
              </a:lnSpc>
              <a:spcAft>
                <a:spcPts val="800"/>
              </a:spcAft>
            </a:pPr>
            <a:r>
              <a:rPr lang="fr-FR" sz="1600" u="sng" dirty="0">
                <a:effectLst/>
                <a:latin typeface="Calibri" panose="020F0502020204030204" pitchFamily="34" charset="0"/>
                <a:ea typeface="Calibri" panose="020F0502020204030204" pitchFamily="34" charset="0"/>
                <a:cs typeface="Times New Roman" panose="02020603050405020304" pitchFamily="18" charset="0"/>
              </a:rPr>
              <a:t>Dans une formation </a:t>
            </a:r>
            <a:r>
              <a:rPr lang="fr-FR" sz="1600" b="1" u="sng" dirty="0">
                <a:effectLst/>
                <a:latin typeface="Calibri" panose="020F0502020204030204" pitchFamily="34" charset="0"/>
                <a:ea typeface="Calibri" panose="020F0502020204030204" pitchFamily="34" charset="0"/>
                <a:cs typeface="Times New Roman" panose="02020603050405020304" pitchFamily="18" charset="0"/>
              </a:rPr>
              <a:t>sélective</a:t>
            </a:r>
            <a:r>
              <a:rPr lang="fr-FR" sz="1600" u="sng" dirty="0">
                <a:effectLst/>
                <a:latin typeface="Calibri" panose="020F0502020204030204" pitchFamily="34" charset="0"/>
                <a:ea typeface="Calibri" panose="020F0502020204030204" pitchFamily="34" charset="0"/>
                <a:cs typeface="Times New Roman" panose="02020603050405020304" pitchFamily="18" charset="0"/>
              </a:rPr>
              <a:t>, vous pouvez avoir</a:t>
            </a:r>
            <a:r>
              <a:rPr lang="fr-FR" sz="1600" u="none" dirty="0">
                <a:effectLst/>
                <a:latin typeface="Calibri" panose="020F0502020204030204" pitchFamily="34" charset="0"/>
                <a:ea typeface="Calibri" panose="020F0502020204030204" pitchFamily="34" charset="0"/>
                <a:cs typeface="Times New Roman" panose="02020603050405020304" pitchFamily="18" charset="0"/>
              </a:rPr>
              <a:t> : </a:t>
            </a:r>
          </a:p>
          <a:p>
            <a:pPr marL="171450" lvl="0" indent="-171450">
              <a:lnSpc>
                <a:spcPct val="107000"/>
              </a:lnSpc>
              <a:buFont typeface="Arial" panose="020B060402020202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Oui</a:t>
            </a:r>
            <a:r>
              <a:rPr lang="fr-FR" sz="1600" dirty="0">
                <a:effectLst/>
                <a:latin typeface="Calibri" panose="020F0502020204030204" pitchFamily="34" charset="0"/>
                <a:ea typeface="Calibri" panose="020F0502020204030204" pitchFamily="34" charset="0"/>
                <a:cs typeface="Times New Roman" panose="02020603050405020304" pitchFamily="18" charset="0"/>
              </a:rPr>
              <a:t>, nous vous proposons une place dans la formation </a:t>
            </a:r>
          </a:p>
          <a:p>
            <a:pPr marL="171450" lvl="0" indent="-171450">
              <a:lnSpc>
                <a:spcPct val="107000"/>
              </a:lnSpc>
              <a:buFont typeface="Arial" panose="020B060402020202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Oui, en attente d’une place </a:t>
            </a:r>
            <a:r>
              <a:rPr lang="fr-FR" sz="1600" dirty="0">
                <a:effectLst/>
                <a:latin typeface="Calibri" panose="020F0502020204030204" pitchFamily="34" charset="0"/>
                <a:ea typeface="Calibri" panose="020F0502020204030204" pitchFamily="34" charset="0"/>
                <a:cs typeface="Times New Roman" panose="02020603050405020304" pitchFamily="18" charset="0"/>
              </a:rPr>
              <a:t>: vous devez attendre qu’une place se libère pour recevoir une proposition</a:t>
            </a:r>
          </a:p>
          <a:p>
            <a:pPr marL="171450" lvl="0" indent="-171450">
              <a:lnSpc>
                <a:spcPct val="107000"/>
              </a:lnSpc>
              <a:buFont typeface="Arial" panose="020B060402020202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Non</a:t>
            </a:r>
            <a:r>
              <a:rPr lang="fr-FR" sz="1600" dirty="0">
                <a:effectLst/>
                <a:latin typeface="Calibri" panose="020F0502020204030204" pitchFamily="34" charset="0"/>
                <a:ea typeface="Calibri" panose="020F0502020204030204" pitchFamily="34" charset="0"/>
                <a:cs typeface="Times New Roman" panose="02020603050405020304" pitchFamily="18" charset="0"/>
              </a:rPr>
              <a:t> : vous êtes refusé, vous ne pouvez pas accéder à la formation cette année </a:t>
            </a:r>
          </a:p>
          <a:p>
            <a:pPr>
              <a:lnSpc>
                <a:spcPct val="107000"/>
              </a:lnSpc>
              <a:spcAft>
                <a:spcPts val="800"/>
              </a:spcAft>
            </a:pPr>
            <a:r>
              <a:rPr lang="fr-FR" sz="1600" u="sng" dirty="0">
                <a:effectLst/>
                <a:latin typeface="Calibri" panose="020F0502020204030204" pitchFamily="34" charset="0"/>
                <a:ea typeface="Calibri" panose="020F0502020204030204" pitchFamily="34" charset="0"/>
                <a:cs typeface="Times New Roman" panose="02020603050405020304" pitchFamily="18" charset="0"/>
              </a:rPr>
              <a:t>Dans une formation </a:t>
            </a:r>
            <a:r>
              <a:rPr lang="fr-FR" sz="1600" b="1" u="sng" dirty="0">
                <a:effectLst/>
                <a:latin typeface="Calibri" panose="020F0502020204030204" pitchFamily="34" charset="0"/>
                <a:ea typeface="Calibri" panose="020F0502020204030204" pitchFamily="34" charset="0"/>
                <a:cs typeface="Times New Roman" panose="02020603050405020304" pitchFamily="18" charset="0"/>
              </a:rPr>
              <a:t>non-sélective</a:t>
            </a:r>
            <a:r>
              <a:rPr lang="fr-FR" sz="1600" u="sng" dirty="0">
                <a:effectLst/>
                <a:latin typeface="Calibri" panose="020F0502020204030204" pitchFamily="34" charset="0"/>
                <a:ea typeface="Calibri" panose="020F0502020204030204" pitchFamily="34" charset="0"/>
                <a:cs typeface="Times New Roman" panose="02020603050405020304" pitchFamily="18" charset="0"/>
              </a:rPr>
              <a:t>, vous pouvez avoir</a:t>
            </a:r>
            <a:r>
              <a:rPr lang="fr-FR" sz="1600" u="none" dirty="0">
                <a:effectLst/>
                <a:latin typeface="Calibri" panose="020F0502020204030204" pitchFamily="34" charset="0"/>
                <a:ea typeface="Calibri" panose="020F0502020204030204" pitchFamily="34" charset="0"/>
                <a:cs typeface="Times New Roman" panose="02020603050405020304" pitchFamily="18" charset="0"/>
              </a:rPr>
              <a:t> : </a:t>
            </a:r>
          </a:p>
          <a:p>
            <a:pPr marL="171450" lvl="0" indent="-171450">
              <a:lnSpc>
                <a:spcPct val="107000"/>
              </a:lnSpc>
              <a:buFont typeface="Arial" panose="020B060402020202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Oui</a:t>
            </a:r>
            <a:r>
              <a:rPr lang="fr-FR" sz="1600" dirty="0">
                <a:effectLst/>
                <a:latin typeface="Calibri" panose="020F0502020204030204" pitchFamily="34" charset="0"/>
                <a:ea typeface="Calibri" panose="020F0502020204030204" pitchFamily="34" charset="0"/>
                <a:cs typeface="Times New Roman" panose="02020603050405020304" pitchFamily="18" charset="0"/>
              </a:rPr>
              <a:t> : vous avez une proposition d’admission </a:t>
            </a:r>
          </a:p>
          <a:p>
            <a:pPr marL="171450" lvl="0" indent="-171450">
              <a:lnSpc>
                <a:spcPct val="107000"/>
              </a:lnSpc>
              <a:buFont typeface="Arial" panose="020B060402020202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En attente d’une place </a:t>
            </a:r>
            <a:r>
              <a:rPr lang="fr-FR" sz="1600" dirty="0">
                <a:effectLst/>
                <a:latin typeface="Calibri" panose="020F0502020204030204" pitchFamily="34" charset="0"/>
                <a:ea typeface="Calibri" panose="020F0502020204030204" pitchFamily="34" charset="0"/>
                <a:cs typeface="Times New Roman" panose="02020603050405020304" pitchFamily="18" charset="0"/>
              </a:rPr>
              <a:t>: vous devez attendre qu’une place se libère pour recevoir une proposition </a:t>
            </a:r>
          </a:p>
          <a:p>
            <a:pPr marL="171450" lvl="0" indent="-171450">
              <a:lnSpc>
                <a:spcPct val="107000"/>
              </a:lnSpc>
              <a:buFont typeface="Arial" panose="020B0604020202020204" pitchFamily="34" charset="0"/>
              <a:buChar char="•"/>
            </a:pPr>
            <a:r>
              <a:rPr lang="fr-FR" sz="1600" b="1" dirty="0">
                <a:effectLst/>
                <a:latin typeface="Calibri" panose="020F0502020204030204" pitchFamily="34" charset="0"/>
                <a:ea typeface="Calibri" panose="020F0502020204030204" pitchFamily="34" charset="0"/>
                <a:cs typeface="Times New Roman" panose="02020603050405020304" pitchFamily="18" charset="0"/>
              </a:rPr>
              <a:t>Oui si </a:t>
            </a:r>
            <a:r>
              <a:rPr lang="fr-FR" sz="1600" dirty="0">
                <a:effectLst/>
                <a:latin typeface="Calibri" panose="020F0502020204030204" pitchFamily="34" charset="0"/>
                <a:ea typeface="Calibri" panose="020F0502020204030204" pitchFamily="34" charset="0"/>
                <a:cs typeface="Times New Roman" panose="02020603050405020304" pitchFamily="18" charset="0"/>
              </a:rPr>
              <a:t>: vous avez une proposition d’admission sous condition de recevoir une aide, un aménagement d’études afin de pouvoir réussir dans la formation : ça peut être des cours en plus, du tutorat etc.… </a:t>
            </a:r>
          </a:p>
          <a:p>
            <a:pPr marL="0" marR="0" lvl="0" indent="0" algn="l" defTabSz="914400" eaLnBrk="1" fontAlgn="auto" latinLnBrk="0" hangingPunct="1">
              <a:lnSpc>
                <a:spcPct val="100000"/>
              </a:lnSpc>
              <a:spcBef>
                <a:spcPts val="0"/>
              </a:spcBef>
              <a:spcAft>
                <a:spcPts val="0"/>
              </a:spcAft>
              <a:buClrTx/>
              <a:buSzTx/>
              <a:buFontTx/>
              <a:buNone/>
              <a:tabLst/>
              <a:defRPr/>
            </a:pPr>
            <a:r>
              <a:rPr lang="fr-FR" sz="1100" b="1" strike="noStrike" spc="0" dirty="0">
                <a:solidFill>
                  <a:srgbClr val="000000"/>
                </a:solidFill>
              </a:rPr>
              <a:t>(en 2025 : STAPS, AES, Droit, Économie).</a:t>
            </a:r>
            <a:endParaRPr lang="fr-FR" sz="1100" b="1" strike="noStrike" spc="0" dirty="0"/>
          </a:p>
          <a:p>
            <a:endParaRPr lang="fr-FR" dirty="0"/>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spc="-1">
                <a:latin typeface="Times New Roman"/>
              </a:rPr>
              <a:t>21</a:t>
            </a:fld>
            <a:endParaRPr lang="fr-FR" sz="1200" spc="-1">
              <a:latin typeface="Times New Roman"/>
            </a:endParaRPr>
          </a:p>
        </p:txBody>
      </p:sp>
    </p:spTree>
    <p:extLst>
      <p:ext uri="{BB962C8B-B14F-4D97-AF65-F5344CB8AC3E}">
        <p14:creationId xmlns:p14="http://schemas.microsoft.com/office/powerpoint/2010/main" val="149486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400" b="0" strike="noStrike" spc="-1" smtClean="0">
                <a:latin typeface="Times New Roman"/>
              </a:rPr>
              <a:t>22</a:t>
            </a:fld>
            <a:endParaRPr lang="fr-FR" sz="1400" b="0" strike="noStrike" spc="-1" dirty="0">
              <a:latin typeface="Times New Roman"/>
            </a:endParaRPr>
          </a:p>
        </p:txBody>
      </p:sp>
    </p:spTree>
    <p:extLst>
      <p:ext uri="{BB962C8B-B14F-4D97-AF65-F5344CB8AC3E}">
        <p14:creationId xmlns:p14="http://schemas.microsoft.com/office/powerpoint/2010/main" val="726992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1163638" y="930275"/>
            <a:ext cx="4470400" cy="2514600"/>
          </a:xfrm>
          <a:prstGeom prst="rect">
            <a:avLst/>
          </a:prstGeom>
        </p:spPr>
      </p:sp>
      <p:sp>
        <p:nvSpPr>
          <p:cNvPr id="5" name="PlaceHolder 2"/>
          <p:cNvSpPr>
            <a:spLocks noGrp="1"/>
          </p:cNvSpPr>
          <p:nvPr>
            <p:ph type="body"/>
          </p:nvPr>
        </p:nvSpPr>
        <p:spPr bwMode="auto">
          <a:xfrm>
            <a:off x="679768" y="3582969"/>
            <a:ext cx="5437781" cy="2931094"/>
          </a:xfrm>
          <a:prstGeom prst="rect">
            <a:avLst/>
          </a:prstGeom>
        </p:spPr>
        <p:txBody>
          <a:bodyPr>
            <a:noAutofit/>
          </a:bodyPr>
          <a:lstStyle/>
          <a:p>
            <a:pPr>
              <a:lnSpc>
                <a:spcPct val="107000"/>
              </a:lnSpc>
              <a:spcAft>
                <a:spcPts val="702"/>
              </a:spcAft>
            </a:pPr>
            <a:r>
              <a:rPr lang="fr-FR" sz="1600" u="sng" dirty="0">
                <a:latin typeface="Calibri" panose="020F0502020204030204" pitchFamily="34" charset="0"/>
                <a:ea typeface="Calibri" panose="020F0502020204030204" pitchFamily="34" charset="0"/>
                <a:cs typeface="Times New Roman" panose="02020603050405020304" pitchFamily="18" charset="0"/>
              </a:rPr>
              <a:t>Afin de réussir ses années d’études universitaires, il est important de garder ces choses en tête </a:t>
            </a:r>
            <a:r>
              <a:rPr lang="fr-FR" sz="1600" dirty="0">
                <a:latin typeface="Calibri" panose="020F0502020204030204" pitchFamily="34" charset="0"/>
                <a:ea typeface="Calibri" panose="020F0502020204030204" pitchFamily="34" charset="0"/>
                <a:cs typeface="Times New Roman" panose="02020603050405020304" pitchFamily="18" charset="0"/>
              </a:rPr>
              <a:t>: </a:t>
            </a:r>
          </a:p>
          <a:p>
            <a:pPr marL="301032" indent="-301032">
              <a:lnSpc>
                <a:spcPct val="107000"/>
              </a:lnSpc>
              <a:buFont typeface="Calibri" panose="020F050202020403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Il faut savoir organiser son temps entre son travail universitaire, ses activités en dehors, potentiellement un job étudiant… Sans organisation, il peut être compliqué de ne pas accumuler du retard </a:t>
            </a:r>
          </a:p>
          <a:p>
            <a:pPr marL="301032" indent="-301032">
              <a:lnSpc>
                <a:spcPct val="107000"/>
              </a:lnSpc>
              <a:buFont typeface="Calibri" panose="020F050202020403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Même s’ils ne font pas l’objet d’une absence, les CM sont très importants à la réussite d’un étudiant, les professeurs y donnent des infos complémentaires, expliquent le contenu du cours et répondent aux questions. </a:t>
            </a:r>
          </a:p>
          <a:p>
            <a:pPr marL="301032" indent="-301032">
              <a:lnSpc>
                <a:spcPct val="107000"/>
              </a:lnSpc>
              <a:buFont typeface="Calibri" panose="020F050202020403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Il est utile de se fixer des objectifs mais attention à ce qu’il ne soit pas trop élevé : le niveau à la fac n’est pas le même qu’au lycée, il ne faut donc pas fixer la barre trop haute, surtout en début de cursus et ne pas culpabiliser si les objectifs ne sont pas totalement remplis, essayez dans un premier temps de comprendre la méthodologie universitaire et vos notes pourront ensuite d’améliorer. </a:t>
            </a:r>
          </a:p>
          <a:p>
            <a:pPr marL="301032" indent="-301032">
              <a:lnSpc>
                <a:spcPct val="107000"/>
              </a:lnSpc>
              <a:buFont typeface="Calibri" panose="020F050202020403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Même si le système d’évaluation est moins régulier qu’au lycée, il faut absolument réviser au fur et à mesure afin de ne pas avoir une trop grande charge de travail à l’approche des évaluations</a:t>
            </a:r>
          </a:p>
          <a:p>
            <a:pPr marL="301032" indent="-301032">
              <a:lnSpc>
                <a:spcPct val="107000"/>
              </a:lnSpc>
              <a:spcAft>
                <a:spcPts val="702"/>
              </a:spcAft>
              <a:buFont typeface="Calibri" panose="020F0502020204030204" pitchFamily="34" charset="0"/>
              <a:buChar char="-"/>
            </a:pPr>
            <a:r>
              <a:rPr lang="fr-FR" sz="1600" dirty="0">
                <a:latin typeface="Calibri" panose="020F0502020204030204" pitchFamily="34" charset="0"/>
                <a:ea typeface="Calibri" panose="020F0502020204030204" pitchFamily="34" charset="0"/>
                <a:cs typeface="Times New Roman" panose="02020603050405020304" pitchFamily="18" charset="0"/>
              </a:rPr>
              <a:t>Et enfin, n’hésitez surtout pas à faire des recherches personnelles et à approfondir vos cours de votre côté, les profs vous donnerons la base du cours et ça sera à vous de vous renseigner davantage sur le sujet. Les recherches personnelles seront valorisées dans une copie, puisque c’est ce qui est attendu d’un bon étudiant. De plus, aller aux séances de tutorat peut être d’une grande aide, car vous pourrez poser vos questions à des étudiants de classe supérieure, et avoir une approche différente que celle des profs. </a:t>
            </a:r>
          </a:p>
          <a:p>
            <a:pPr algn="just">
              <a:lnSpc>
                <a:spcPct val="107000"/>
              </a:lnSpc>
              <a:defRPr/>
            </a:pPr>
            <a:endParaRPr lang="fr-FR" sz="1100" dirty="0">
              <a:latin typeface="Arial"/>
            </a:endParaRPr>
          </a:p>
          <a:p>
            <a:pPr>
              <a:lnSpc>
                <a:spcPct val="100000"/>
              </a:lnSpc>
              <a:defRPr/>
            </a:pPr>
            <a:endParaRPr lang="fr-FR" sz="1100" dirty="0">
              <a:latin typeface="Arial"/>
            </a:endParaRPr>
          </a:p>
        </p:txBody>
      </p:sp>
      <p:sp>
        <p:nvSpPr>
          <p:cNvPr id="6" name="TextShape 3"/>
          <p:cNvSpPr/>
          <p:nvPr/>
        </p:nvSpPr>
        <p:spPr bwMode="auto">
          <a:xfrm>
            <a:off x="3850589" y="7071558"/>
            <a:ext cx="2945302" cy="373129"/>
          </a:xfrm>
          <a:prstGeom prst="rect">
            <a:avLst/>
          </a:prstGeom>
          <a:noFill/>
          <a:ln w="0">
            <a:noFill/>
          </a:ln>
        </p:spPr>
        <p:txBody>
          <a:bodyPr lIns="80275" tIns="40138" rIns="80275" bIns="40138" anchor="b">
            <a:noAutofit/>
          </a:bodyPr>
          <a:lstStyle/>
          <a:p>
            <a:pPr algn="r">
              <a:lnSpc>
                <a:spcPct val="100000"/>
              </a:lnSpc>
              <a:defRPr/>
            </a:pPr>
            <a:fld id="{38435D08-A9DF-3FAC-0653-537C8B61B883}" type="slidenum">
              <a:rPr lang="fr-FR" sz="1100">
                <a:solidFill>
                  <a:srgbClr val="000000"/>
                </a:solidFill>
                <a:latin typeface="Calibri"/>
              </a:rPr>
              <a:t>23</a:t>
            </a:fld>
            <a:endParaRPr lang="fr-FR" sz="1100">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685800" y="1143000"/>
            <a:ext cx="5486400" cy="3086100"/>
          </a:xfrm>
          <a:prstGeom prst="rect">
            <a:avLst/>
          </a:prstGeom>
        </p:spPr>
      </p:sp>
      <p:sp>
        <p:nvSpPr>
          <p:cNvPr id="5" name="PlaceHolder 2"/>
          <p:cNvSpPr>
            <a:spLocks noGrp="1"/>
          </p:cNvSpPr>
          <p:nvPr>
            <p:ph type="body"/>
          </p:nvPr>
        </p:nvSpPr>
        <p:spPr bwMode="auto">
          <a:xfrm>
            <a:off x="685800" y="4400640"/>
            <a:ext cx="5486037" cy="3600000"/>
          </a:xfrm>
          <a:prstGeom prst="rect">
            <a:avLst/>
          </a:prstGeom>
        </p:spPr>
        <p:txBody>
          <a:bodyPr>
            <a:noAutofit/>
          </a:bodyPr>
          <a:lstStyle/>
          <a:p>
            <a:pPr marL="216000" indent="-216000">
              <a:lnSpc>
                <a:spcPct val="100000"/>
              </a:lnSpc>
              <a:defRPr/>
            </a:pPr>
            <a:r>
              <a:rPr lang="fr-FR" sz="2000" b="1" u="none" strike="noStrike" spc="0" dirty="0">
                <a:latin typeface="Arial"/>
              </a:rPr>
              <a:t>SLIDE 13</a:t>
            </a:r>
          </a:p>
          <a:p>
            <a:pPr marL="216000" indent="-216000">
              <a:lnSpc>
                <a:spcPct val="100000"/>
              </a:lnSpc>
              <a:defRPr/>
            </a:pPr>
            <a:r>
              <a:rPr lang="fr-FR" sz="2000" b="0" u="none" strike="noStrike" spc="0" dirty="0">
                <a:latin typeface="Arial"/>
              </a:rPr>
              <a:t>Campus Ouvert : événement organisé par la MIO, ouverture des campus aux lycéens pour une semaine d’immersion dans l’environnement universitaire. Ils peuvent assister à des cours (CM, TD ou TP), découvrir les campus, confirmer leur choix d’orientation ou découvrir des formations. </a:t>
            </a:r>
            <a:endParaRPr lang="fr-FR" sz="2000" u="none" dirty="0"/>
          </a:p>
        </p:txBody>
      </p:sp>
      <p:sp>
        <p:nvSpPr>
          <p:cNvPr id="6" name="TextShape 3"/>
          <p:cNvSpPr>
            <a:spLocks/>
          </p:cNvSpPr>
          <p:nvPr/>
        </p:nvSpPr>
        <p:spPr bwMode="auto">
          <a:xfrm>
            <a:off x="3884760" y="8685360"/>
            <a:ext cx="2971440" cy="458280"/>
          </a:xfrm>
          <a:prstGeom prst="rect">
            <a:avLst/>
          </a:prstGeom>
          <a:noFill/>
          <a:ln w="0">
            <a:noFill/>
          </a:ln>
        </p:spPr>
        <p:txBody>
          <a:bodyPr anchor="b">
            <a:noAutofit/>
          </a:bodyPr>
          <a:lstStyle/>
          <a:p>
            <a:pPr algn="r">
              <a:lnSpc>
                <a:spcPct val="100000"/>
              </a:lnSpc>
              <a:defRPr/>
            </a:pPr>
            <a:fld id="{72722A27-1445-01EA-5C28-56B7834AA4B5}" type="slidenum">
              <a:rPr lang="fr-FR" sz="1200" b="0" strike="noStrike" spc="0">
                <a:solidFill>
                  <a:srgbClr val="000000"/>
                </a:solidFill>
                <a:latin typeface="+mn-lt"/>
                <a:ea typeface="+mn-ea"/>
              </a:rPr>
              <a:t>24</a:t>
            </a:fld>
            <a:endParaRPr lang="fr-FR" sz="1200" b="0" strike="noStrike" spc="0" dirty="0">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1163638" y="930275"/>
            <a:ext cx="4470400" cy="2514600"/>
          </a:xfrm>
          <a:prstGeom prst="rect">
            <a:avLst/>
          </a:prstGeom>
        </p:spPr>
      </p:sp>
      <p:sp>
        <p:nvSpPr>
          <p:cNvPr id="5" name="PlaceHolder 2"/>
          <p:cNvSpPr>
            <a:spLocks noGrp="1"/>
          </p:cNvSpPr>
          <p:nvPr>
            <p:ph type="body"/>
          </p:nvPr>
        </p:nvSpPr>
        <p:spPr bwMode="auto">
          <a:xfrm>
            <a:off x="679769" y="3582969"/>
            <a:ext cx="5437782" cy="2931094"/>
          </a:xfrm>
          <a:prstGeom prst="rect">
            <a:avLst/>
          </a:prstGeom>
        </p:spPr>
        <p:txBody>
          <a:bodyPr>
            <a:noAutofit/>
          </a:bodyPr>
          <a:lstStyle/>
          <a:p>
            <a:pPr>
              <a:lnSpc>
                <a:spcPct val="100000"/>
              </a:lnSpc>
              <a:defRPr/>
            </a:pPr>
            <a:endParaRPr lang="fr-FR" sz="1100" spc="-1" dirty="0">
              <a:latin typeface="Arial"/>
            </a:endParaRPr>
          </a:p>
        </p:txBody>
      </p:sp>
      <p:sp>
        <p:nvSpPr>
          <p:cNvPr id="6" name="TextShape 3"/>
          <p:cNvSpPr/>
          <p:nvPr/>
        </p:nvSpPr>
        <p:spPr bwMode="auto">
          <a:xfrm>
            <a:off x="3850589" y="7071558"/>
            <a:ext cx="2945302" cy="373129"/>
          </a:xfrm>
          <a:prstGeom prst="rect">
            <a:avLst/>
          </a:prstGeom>
          <a:noFill/>
          <a:ln w="0">
            <a:noFill/>
          </a:ln>
        </p:spPr>
        <p:txBody>
          <a:bodyPr lIns="80275" tIns="40138" rIns="80275" bIns="40138" anchor="b">
            <a:noAutofit/>
          </a:bodyPr>
          <a:lstStyle/>
          <a:p>
            <a:pPr algn="r">
              <a:lnSpc>
                <a:spcPct val="100000"/>
              </a:lnSpc>
              <a:defRPr/>
            </a:pPr>
            <a:fld id="{D8228EF7-ABA8-4C84-8E01-2269FF01D0A4}" type="slidenum">
              <a:rPr lang="fr-FR" sz="1100" spc="-1">
                <a:solidFill>
                  <a:srgbClr val="000000"/>
                </a:solidFill>
              </a:rPr>
              <a:t>25</a:t>
            </a:fld>
            <a:endParaRPr lang="fr-FR" sz="1100" spc="-1" dirty="0">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685800" y="1143000"/>
            <a:ext cx="5486400" cy="3086100"/>
          </a:xfrm>
          <a:prstGeom prst="rect">
            <a:avLst/>
          </a:prstGeom>
        </p:spPr>
      </p:sp>
      <p:sp>
        <p:nvSpPr>
          <p:cNvPr id="5" name="PlaceHolder 2"/>
          <p:cNvSpPr>
            <a:spLocks noGrp="1"/>
          </p:cNvSpPr>
          <p:nvPr>
            <p:ph type="body"/>
          </p:nvPr>
        </p:nvSpPr>
        <p:spPr bwMode="auto">
          <a:xfrm>
            <a:off x="685800" y="4400640"/>
            <a:ext cx="5486039" cy="360000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Il </a:t>
            </a:r>
            <a:r>
              <a:rPr lang="en-US" dirty="0" err="1"/>
              <a:t>est</a:t>
            </a:r>
            <a:r>
              <a:rPr lang="en-US" dirty="0"/>
              <a:t> important de bien </a:t>
            </a:r>
            <a:r>
              <a:rPr lang="en-US" dirty="0" err="1"/>
              <a:t>géolocaliser</a:t>
            </a:r>
            <a:r>
              <a:rPr lang="en-US" dirty="0"/>
              <a:t> les formations sur </a:t>
            </a:r>
            <a:r>
              <a:rPr lang="en-US" dirty="0" err="1"/>
              <a:t>Parcoursup</a:t>
            </a:r>
            <a:r>
              <a:rPr lang="en-US" dirty="0"/>
              <a:t> </a:t>
            </a:r>
            <a:r>
              <a:rPr lang="en-US" dirty="0" err="1"/>
              <a:t>avant</a:t>
            </a:r>
            <a:r>
              <a:rPr lang="en-US" dirty="0"/>
              <a:t> de les </a:t>
            </a:r>
            <a:r>
              <a:rPr lang="en-US" dirty="0" err="1"/>
              <a:t>sélectionner</a:t>
            </a:r>
            <a:r>
              <a:rPr lang="en-US" dirty="0"/>
              <a:t> et de bien verifier le lieu </a:t>
            </a:r>
            <a:r>
              <a:rPr lang="en-US" dirty="0" err="1"/>
              <a:t>où</a:t>
            </a:r>
            <a:r>
              <a:rPr lang="en-US" dirty="0"/>
              <a:t> </a:t>
            </a:r>
            <a:r>
              <a:rPr lang="en-US" dirty="0" err="1"/>
              <a:t>est</a:t>
            </a:r>
            <a:r>
              <a:rPr lang="en-US" dirty="0"/>
              <a:t> dispense la formation </a:t>
            </a:r>
            <a:r>
              <a:rPr lang="en-US" dirty="0" err="1"/>
              <a:t>avant</a:t>
            </a:r>
            <a:r>
              <a:rPr lang="en-US" dirty="0"/>
              <a:t> de </a:t>
            </a:r>
            <a:r>
              <a:rPr lang="en-US" dirty="0" err="1"/>
              <a:t>s’engager</a:t>
            </a:r>
            <a:r>
              <a:rPr lang="en-US" dirty="0"/>
              <a:t> </a:t>
            </a:r>
            <a:r>
              <a:rPr lang="en-US" dirty="0" err="1"/>
              <a:t>ou</a:t>
            </a:r>
            <a:r>
              <a:rPr lang="en-US" dirty="0"/>
              <a:t> par </a:t>
            </a:r>
            <a:r>
              <a:rPr lang="en-US" dirty="0" err="1"/>
              <a:t>exemple</a:t>
            </a:r>
            <a:r>
              <a:rPr lang="en-US" dirty="0"/>
              <a:t> de </a:t>
            </a:r>
            <a:r>
              <a:rPr lang="en-US" dirty="0" err="1"/>
              <a:t>chercher</a:t>
            </a:r>
            <a:r>
              <a:rPr lang="en-US" dirty="0"/>
              <a:t> un </a:t>
            </a:r>
            <a:r>
              <a:rPr lang="en-US" dirty="0" err="1"/>
              <a:t>logement</a:t>
            </a:r>
            <a:r>
              <a:rPr lang="en-US" dirty="0"/>
              <a:t>. </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err="1"/>
              <a:t>L’université</a:t>
            </a:r>
            <a:r>
              <a:rPr lang="en-US" dirty="0"/>
              <a:t> de Rouen Normandie </a:t>
            </a:r>
            <a:r>
              <a:rPr lang="en-US" dirty="0" err="1"/>
              <a:t>est</a:t>
            </a:r>
            <a:r>
              <a:rPr lang="en-US" dirty="0"/>
              <a:t> </a:t>
            </a:r>
            <a:r>
              <a:rPr lang="en-US" dirty="0" err="1"/>
              <a:t>répartie</a:t>
            </a:r>
            <a:r>
              <a:rPr lang="en-US" dirty="0"/>
              <a:t> sur </a:t>
            </a:r>
            <a:r>
              <a:rPr lang="en-US" dirty="0" err="1"/>
              <a:t>plusieurs</a:t>
            </a:r>
            <a:r>
              <a:rPr lang="en-US" dirty="0"/>
              <a:t> sites qui </a:t>
            </a:r>
            <a:r>
              <a:rPr lang="en-US" dirty="0" err="1"/>
              <a:t>peuvent</a:t>
            </a:r>
            <a:r>
              <a:rPr lang="en-US" dirty="0"/>
              <a:t> </a:t>
            </a:r>
            <a:r>
              <a:rPr lang="en-US" dirty="0" err="1"/>
              <a:t>être</a:t>
            </a:r>
            <a:r>
              <a:rPr lang="en-US" dirty="0"/>
              <a:t> </a:t>
            </a:r>
            <a:r>
              <a:rPr lang="en-US" dirty="0" err="1"/>
              <a:t>assez</a:t>
            </a:r>
            <a:r>
              <a:rPr lang="en-US" dirty="0"/>
              <a:t> </a:t>
            </a:r>
            <a:r>
              <a:rPr lang="en-US" dirty="0" err="1"/>
              <a:t>éloignés</a:t>
            </a:r>
            <a:r>
              <a:rPr lang="en-US" dirty="0"/>
              <a:t>. </a:t>
            </a:r>
          </a:p>
        </p:txBody>
      </p:sp>
      <p:sp>
        <p:nvSpPr>
          <p:cNvPr id="6" name="TextShape 3"/>
          <p:cNvSpPr/>
          <p:nvPr/>
        </p:nvSpPr>
        <p:spPr bwMode="auto">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7C928-A476-47AE-848D-8DF8EC2CB2DF}" type="slidenum">
              <a:rPr kumimoji="0" lang="fr-FR" sz="1200" b="0" i="0" u="none" strike="noStrike" kern="0" cap="none" spc="-1" normalizeH="0" baseline="0" noProof="0">
                <a:ln>
                  <a:noFill/>
                </a:ln>
                <a:solidFill>
                  <a:srgbClr val="000000"/>
                </a:solidFill>
                <a:effectLst/>
                <a:uLnTx/>
                <a:uFillTx/>
                <a:latin typeface="Arial"/>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0" cap="none" spc="-1" normalizeH="0" baseline="0" noProof="0" dirty="0">
              <a:ln>
                <a:noFill/>
              </a:ln>
              <a:solidFill>
                <a:prstClr val="black"/>
              </a:solidFill>
              <a:effectLst/>
              <a:uLnTx/>
              <a:uFillTx/>
              <a:latin typeface="Times New Roman"/>
              <a:ea typeface="DejaVu Sans"/>
              <a:cs typeface="DejaVu Sans"/>
            </a:endParaRPr>
          </a:p>
        </p:txBody>
      </p:sp>
    </p:spTree>
    <p:extLst>
      <p:ext uri="{BB962C8B-B14F-4D97-AF65-F5344CB8AC3E}">
        <p14:creationId xmlns:p14="http://schemas.microsoft.com/office/powerpoint/2010/main" val="358535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du calendrier  : Pensez à bien confirmer vos vœux, prendre en compte le calendrier et surtout ne pas attendre la dernière minute pour effectuer vos démarches, quand tous les candidats se connectent en même temps la dernière heure, il est en effet probable de rencontrer des problèmes de connexion, et surtout de faire des erreurs ou mauvais choix dans la précipitation. </a:t>
            </a:r>
          </a:p>
        </p:txBody>
      </p:sp>
      <p:sp>
        <p:nvSpPr>
          <p:cNvPr id="4" name="Espace réservé du numéro de diapositive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EC0761B-F950-42F5-AB56-57CF486D238D}" type="slidenum">
              <a:rPr kumimoji="0" lang="fr-FR" sz="1200" b="0" i="0" u="none" strike="noStrike" kern="0" cap="none" spc="0" normalizeH="0" baseline="0" noProof="0" smtClean="0">
                <a:ln>
                  <a:noFill/>
                </a:ln>
                <a:solidFill>
                  <a:prstClr val="black"/>
                </a:solidFill>
                <a:effectLst/>
                <a:uLnTx/>
                <a:uFillTx/>
                <a:latin typeface="Calibri" panose="020F0502020204030204"/>
                <a:ea typeface="DejaVu Sans"/>
                <a:cs typeface="DejaVu Sans"/>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fr-FR" sz="1200" b="0" i="0" u="none" strike="noStrike" kern="0" cap="none" spc="0" normalizeH="0" baseline="0" noProof="0" dirty="0">
              <a:ln>
                <a:noFill/>
              </a:ln>
              <a:solidFill>
                <a:prstClr val="black"/>
              </a:solidFill>
              <a:effectLst/>
              <a:uLnTx/>
              <a:uFillTx/>
              <a:latin typeface="Calibri" panose="020F0502020204030204"/>
              <a:ea typeface="DejaVu Sans"/>
              <a:cs typeface="DejaVu Sans"/>
            </a:endParaRPr>
          </a:p>
        </p:txBody>
      </p:sp>
    </p:spTree>
    <p:extLst>
      <p:ext uri="{BB962C8B-B14F-4D97-AF65-F5344CB8AC3E}">
        <p14:creationId xmlns:p14="http://schemas.microsoft.com/office/powerpoint/2010/main" val="292409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46138" y="661988"/>
            <a:ext cx="5800725" cy="3262312"/>
          </a:xfrm>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spc="-1">
                <a:latin typeface="Times New Roman"/>
              </a:rPr>
              <a:t>6</a:t>
            </a:fld>
            <a:endParaRPr lang="fr-FR" sz="1200" spc="-1">
              <a:latin typeface="Times New Roman"/>
            </a:endParaRPr>
          </a:p>
        </p:txBody>
      </p:sp>
    </p:spTree>
    <p:extLst>
      <p:ext uri="{BB962C8B-B14F-4D97-AF65-F5344CB8AC3E}">
        <p14:creationId xmlns:p14="http://schemas.microsoft.com/office/powerpoint/2010/main" val="1574179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685800" y="1143000"/>
            <a:ext cx="5486400" cy="3086100"/>
          </a:xfrm>
          <a:prstGeom prst="rect">
            <a:avLst/>
          </a:prstGeom>
        </p:spPr>
      </p:sp>
      <p:sp>
        <p:nvSpPr>
          <p:cNvPr id="5" name="PlaceHolder 2"/>
          <p:cNvSpPr>
            <a:spLocks noGrp="1"/>
          </p:cNvSpPr>
          <p:nvPr>
            <p:ph type="body"/>
          </p:nvPr>
        </p:nvSpPr>
        <p:spPr bwMode="auto">
          <a:xfrm>
            <a:off x="685800" y="4400640"/>
            <a:ext cx="5486039" cy="360000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b="1" dirty="0"/>
              <a:t>SLIDE 7</a:t>
            </a:r>
            <a:endParaRPr lang="fr-FR" sz="1200" b="0" strike="noStrike" spc="-1" dirty="0">
              <a:latin typeface="Arial"/>
              <a:ea typeface="Calibri"/>
            </a:endParaRPr>
          </a:p>
          <a:p>
            <a:pPr marL="171450" indent="-171450">
              <a:lnSpc>
                <a:spcPct val="100000"/>
              </a:lnSpc>
              <a:buFont typeface="Arial" panose="020B0604020202020204" pitchFamily="34" charset="0"/>
              <a:buChar char="•"/>
              <a:defRPr/>
            </a:pPr>
            <a:r>
              <a:rPr lang="fr-FR" sz="1200" b="0" strike="noStrike" spc="-1" dirty="0">
                <a:latin typeface="Arial"/>
                <a:ea typeface="Calibri"/>
              </a:rPr>
              <a:t>La licence est une formation pour laquelle il faut privilégier une poursuite d’études, notamment en Master. Elle est, par essence, moins professionnalisante qu’un BUT, mais offre une solide culture générale. </a:t>
            </a:r>
          </a:p>
          <a:p>
            <a:pPr marL="171450" indent="-171450">
              <a:lnSpc>
                <a:spcPct val="100000"/>
              </a:lnSpc>
              <a:buFont typeface="Arial" panose="020B0604020202020204" pitchFamily="34" charset="0"/>
              <a:buChar char="•"/>
              <a:defRPr/>
            </a:pPr>
            <a:r>
              <a:rPr lang="fr-FR" sz="1200" b="0" strike="noStrike" spc="-1" dirty="0">
                <a:latin typeface="Arial"/>
                <a:ea typeface="Calibri"/>
              </a:rPr>
              <a:t>Détailler CM TD TP (Qu’est-ce que c’est ?)</a:t>
            </a:r>
            <a:endParaRPr lang="fr-FR" sz="1200" b="0" strike="noStrike" spc="-1" dirty="0">
              <a:latin typeface="Arial"/>
              <a:ea typeface="+mn-ea"/>
            </a:endParaRPr>
          </a:p>
          <a:p>
            <a:pPr marL="171450" indent="-171450">
              <a:lnSpc>
                <a:spcPct val="100000"/>
              </a:lnSpc>
              <a:buFont typeface="Arial" panose="020B0604020202020204" pitchFamily="34" charset="0"/>
              <a:buChar char="•"/>
              <a:defRPr/>
            </a:pPr>
            <a:r>
              <a:rPr lang="fr-FR" sz="2000" b="0" strike="noStrike" spc="-1" dirty="0">
                <a:latin typeface="Arial"/>
                <a:ea typeface="Calibri"/>
              </a:rPr>
              <a:t>Travail personnel : type de travail différent selon filières et personnes. (Exemple selon les filières, droit/philo/socio/lettres)</a:t>
            </a:r>
            <a:endParaRPr lang="fr-FR" sz="2000" b="0" strike="noStrike" spc="-1" dirty="0">
              <a:latin typeface="Arial"/>
            </a:endParaRPr>
          </a:p>
          <a:p>
            <a:pPr>
              <a:lnSpc>
                <a:spcPct val="100000"/>
              </a:lnSpc>
              <a:defRPr/>
            </a:pPr>
            <a:endParaRPr lang="fr-FR" sz="2000" b="0" strike="noStrike" spc="-1" dirty="0">
              <a:latin typeface="Arial"/>
            </a:endParaRPr>
          </a:p>
        </p:txBody>
      </p:sp>
      <p:sp>
        <p:nvSpPr>
          <p:cNvPr id="6" name="TextShape 3"/>
          <p:cNvSpPr/>
          <p:nvPr/>
        </p:nvSpPr>
        <p:spPr bwMode="auto">
          <a:xfrm>
            <a:off x="3884760" y="8685360"/>
            <a:ext cx="2971440" cy="458280"/>
          </a:xfrm>
          <a:prstGeom prst="rect">
            <a:avLst/>
          </a:prstGeom>
          <a:noFill/>
          <a:ln w="0">
            <a:noFill/>
          </a:ln>
        </p:spPr>
        <p:txBody>
          <a:bodyPr anchor="b">
            <a:noAutofit/>
          </a:bodyPr>
          <a:lstStyle/>
          <a:p>
            <a:pPr algn="r">
              <a:lnSpc>
                <a:spcPct val="100000"/>
              </a:lnSpc>
              <a:defRPr/>
            </a:pPr>
            <a:fld id="{E4092814-E2B8-4D09-8FD0-6776B88FC6AD}" type="slidenum">
              <a:rPr lang="fr-FR" sz="1200" b="0" strike="noStrike" spc="-1">
                <a:solidFill>
                  <a:srgbClr val="000000"/>
                </a:solidFill>
                <a:latin typeface="+mn-lt"/>
                <a:ea typeface="+mn-ea"/>
              </a:rPr>
              <a:t>7</a:t>
            </a:fld>
            <a:endParaRPr lang="fr-FR" sz="1200" b="0" strike="noStrike" spc="-1" dirty="0">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La condition d'admission est d'avoir validé un baccalauréat, il est nécessaire de bien se renseigner sur le contenu, les objectifs, les métiers visés. </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cs typeface="Times New Roman" panose="02020603050405020304" pitchFamily="18" charset="0"/>
              </a:rPr>
              <a:t>Dans "visualiser les chiffres d'accès à la formation" vous retrouverez un encadré qui rappelle que tous les candidats ont reçu une proposition d'admission au moins l'année précédente, par exemple celle-ci issue de la fiche de la licence Géographie et Aménagement</a:t>
            </a:r>
          </a:p>
          <a:p>
            <a:endParaRPr lang="fr-FR" dirty="0">
              <a:latin typeface="Calibri" panose="020F0502020204030204" pitchFamily="34" charset="0"/>
              <a:cs typeface="Times New Roman" panose="02020603050405020304" pitchFamily="18" charset="0"/>
            </a:endParaRPr>
          </a:p>
          <a:p>
            <a:r>
              <a:rPr lang="fr-FR" dirty="0">
                <a:latin typeface="Calibri" panose="020F0502020204030204" pitchFamily="34" charset="0"/>
                <a:cs typeface="Times New Roman" panose="02020603050405020304" pitchFamily="18" charset="0"/>
              </a:rPr>
              <a:t>Il est important de prendre connaissance des attendus de la formation : ces compétences doivent être acquises avant d'intégrer l'université.</a:t>
            </a:r>
          </a:p>
          <a:p>
            <a:endParaRPr lang="fr-FR" dirty="0"/>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b="0" strike="noStrike" spc="-1" smtClean="0">
                <a:latin typeface="Times New Roman"/>
              </a:rPr>
              <a:t>8</a:t>
            </a:fld>
            <a:endParaRPr lang="fr-FR" sz="1200" b="0" strike="noStrike" spc="-1">
              <a:latin typeface="Times New Roman"/>
            </a:endParaRPr>
          </a:p>
        </p:txBody>
      </p:sp>
    </p:spTree>
    <p:extLst>
      <p:ext uri="{BB962C8B-B14F-4D97-AF65-F5344CB8AC3E}">
        <p14:creationId xmlns:p14="http://schemas.microsoft.com/office/powerpoint/2010/main" val="272117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50 places sont proposées en PASS sur Evreux. (633 au total en PASS) Les PASS sont dispensés sur le campus Santé de Rouen et sur Le Havre</a:t>
            </a:r>
          </a:p>
          <a:p>
            <a:endParaRPr lang="fr-FR" dirty="0"/>
          </a:p>
          <a:p>
            <a:r>
              <a:rPr lang="fr-FR" dirty="0"/>
              <a:t>La mise en œuvre de la réforme dédiée à la préparation aux métiers de l’enseignement permet l’ouverture d’une licence entièrement dédiée à la préparation au concours et au métier de professeur des écoles. </a:t>
            </a:r>
          </a:p>
          <a:p>
            <a:r>
              <a:rPr lang="fr-FR" dirty="0"/>
              <a:t>180 places sont proposées sur 3 sites (108 MSA, 36 Évreux et 36 sur Le Havre)</a:t>
            </a:r>
          </a:p>
        </p:txBody>
      </p:sp>
      <p:sp>
        <p:nvSpPr>
          <p:cNvPr id="4" name="Espace réservé du numéro de diapositive 3"/>
          <p:cNvSpPr>
            <a:spLocks noGrp="1"/>
          </p:cNvSpPr>
          <p:nvPr>
            <p:ph type="sldNum"/>
          </p:nvPr>
        </p:nvSpPr>
        <p:spPr/>
        <p:txBody>
          <a:bodyPr/>
          <a:lstStyle/>
          <a:p>
            <a:pPr algn="r">
              <a:defRPr/>
            </a:pPr>
            <a:fld id="{09CFA16C-DFCC-4893-B8FB-6D7C94812DE9}" type="slidenum">
              <a:rPr lang="fr-FR" sz="1200" b="0" strike="noStrike" spc="-1" smtClean="0">
                <a:latin typeface="Times New Roman"/>
              </a:rPr>
              <a:t>9</a:t>
            </a:fld>
            <a:endParaRPr lang="fr-FR" sz="1200" b="0" strike="noStrike" spc="-1">
              <a:latin typeface="Times New Roman"/>
            </a:endParaRPr>
          </a:p>
        </p:txBody>
      </p:sp>
    </p:spTree>
    <p:extLst>
      <p:ext uri="{BB962C8B-B14F-4D97-AF65-F5344CB8AC3E}">
        <p14:creationId xmlns:p14="http://schemas.microsoft.com/office/powerpoint/2010/main" val="275944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ceHolder 1"/>
          <p:cNvSpPr>
            <a:spLocks noGrp="1" noRot="1" noChangeAspect="1"/>
          </p:cNvSpPr>
          <p:nvPr>
            <p:ph type="sldImg"/>
          </p:nvPr>
        </p:nvSpPr>
        <p:spPr bwMode="auto">
          <a:xfrm>
            <a:off x="1163638" y="930275"/>
            <a:ext cx="4470400" cy="2514600"/>
          </a:xfrm>
          <a:prstGeom prst="rect">
            <a:avLst/>
          </a:prstGeom>
        </p:spPr>
      </p:sp>
      <p:sp>
        <p:nvSpPr>
          <p:cNvPr id="5" name="PlaceHolder 2"/>
          <p:cNvSpPr>
            <a:spLocks noGrp="1"/>
          </p:cNvSpPr>
          <p:nvPr>
            <p:ph type="body"/>
          </p:nvPr>
        </p:nvSpPr>
        <p:spPr bwMode="auto">
          <a:xfrm>
            <a:off x="679768" y="3582969"/>
            <a:ext cx="5437781" cy="2931094"/>
          </a:xfrm>
          <a:prstGeom prst="rect">
            <a:avLst/>
          </a:prstGeom>
        </p:spPr>
        <p:txBody>
          <a:bodyPr>
            <a:noAutofit/>
          </a:bodyPr>
          <a:lstStyle/>
          <a:p>
            <a:pPr>
              <a:lnSpc>
                <a:spcPct val="100000"/>
              </a:lnSpc>
              <a:defRPr/>
            </a:pP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defRPr/>
            </a:pPr>
            <a:r>
              <a:rPr lang="fr-FR" sz="1100" dirty="0">
                <a:latin typeface="Calibri" panose="020F0502020204030204" pitchFamily="34" charset="0"/>
                <a:ea typeface="Calibri" panose="020F0502020204030204" pitchFamily="34" charset="0"/>
                <a:cs typeface="Times New Roman" panose="02020603050405020304" pitchFamily="18" charset="0"/>
              </a:rPr>
              <a:t>Les licences ne sont pas sélectives mais elles peuvent être "en tension", c’est-à-dire que le nombre de candidatures est largement supérieur à la capacité d’accueil de la formation. </a:t>
            </a:r>
          </a:p>
          <a:p>
            <a:pPr>
              <a:lnSpc>
                <a:spcPct val="100000"/>
              </a:lnSpc>
              <a:defRPr/>
            </a:pPr>
            <a:r>
              <a:rPr lang="fr-FR" sz="1100" b="0" dirty="0">
                <a:latin typeface="Calibri" panose="020F0502020204030204" pitchFamily="34" charset="0"/>
                <a:cs typeface="Times New Roman" panose="02020603050405020304" pitchFamily="18" charset="0"/>
              </a:rPr>
              <a:t>Des candidats sont susceptibles de ne pas pouvoir recevoir de proposition d'admission, de rester en attente jusqu'à la fin de la procédure. </a:t>
            </a:r>
          </a:p>
          <a:p>
            <a:pPr>
              <a:lnSpc>
                <a:spcPct val="100000"/>
              </a:lnSpc>
              <a:defRPr/>
            </a:pPr>
            <a:endParaRPr lang="fr-FR" sz="1100" b="0" dirty="0">
              <a:latin typeface="Calibri" panose="020F0502020204030204" pitchFamily="34" charset="0"/>
              <a:cs typeface="Times New Roman" panose="02020603050405020304" pitchFamily="18" charset="0"/>
            </a:endParaRPr>
          </a:p>
          <a:p>
            <a:pPr>
              <a:lnSpc>
                <a:spcPct val="100000"/>
              </a:lnSpc>
              <a:defRPr/>
            </a:pPr>
            <a:r>
              <a:rPr lang="fr-FR" sz="1100" b="0" dirty="0">
                <a:latin typeface="Calibri" panose="020F0502020204030204" pitchFamily="34" charset="0"/>
                <a:cs typeface="Times New Roman" panose="02020603050405020304" pitchFamily="18" charset="0"/>
              </a:rPr>
              <a:t>Attention deux  formations distinctes sont proposées pour la licence de droit : une en présentiel, une en Enseignement à distance. Ce sont bien 2 vœux différents et il n'est pas possible de basculer de l'une à l'autre en début d'année. </a:t>
            </a:r>
          </a:p>
          <a:p>
            <a:pPr>
              <a:lnSpc>
                <a:spcPct val="100000"/>
              </a:lnSpc>
              <a:defRPr/>
            </a:pPr>
            <a:r>
              <a:rPr lang="fr-FR" sz="1100" b="0" dirty="0">
                <a:latin typeface="Calibri" panose="020F0502020204030204" pitchFamily="34" charset="0"/>
                <a:cs typeface="Times New Roman" panose="02020603050405020304" pitchFamily="18" charset="0"/>
              </a:rPr>
              <a:t>C'est la licence de Droit, en présentiel, qui est repérée "en tension". </a:t>
            </a:r>
            <a:endParaRPr lang="fr-FR" sz="1100" b="0" dirty="0">
              <a:latin typeface="Arial"/>
            </a:endParaRPr>
          </a:p>
        </p:txBody>
      </p:sp>
      <p:sp>
        <p:nvSpPr>
          <p:cNvPr id="6" name="TextShape 3"/>
          <p:cNvSpPr/>
          <p:nvPr/>
        </p:nvSpPr>
        <p:spPr bwMode="auto">
          <a:xfrm>
            <a:off x="3850589" y="7071558"/>
            <a:ext cx="2945302" cy="373129"/>
          </a:xfrm>
          <a:prstGeom prst="rect">
            <a:avLst/>
          </a:prstGeom>
          <a:noFill/>
          <a:ln w="0">
            <a:noFill/>
          </a:ln>
        </p:spPr>
        <p:txBody>
          <a:bodyPr lIns="80275" tIns="40138" rIns="80275" bIns="40138" anchor="b">
            <a:noAutofit/>
          </a:bodyPr>
          <a:lstStyle/>
          <a:p>
            <a:pPr marL="0" marR="0" lvl="0" indent="0" algn="r" defTabSz="914400" eaLnBrk="1" fontAlgn="auto" latinLnBrk="0" hangingPunct="1">
              <a:lnSpc>
                <a:spcPct val="100000"/>
              </a:lnSpc>
              <a:spcBef>
                <a:spcPts val="0"/>
              </a:spcBef>
              <a:spcAft>
                <a:spcPts val="0"/>
              </a:spcAft>
              <a:buClrTx/>
              <a:buSzTx/>
              <a:buFontTx/>
              <a:buNone/>
              <a:tabLst/>
              <a:defRPr/>
            </a:pPr>
            <a:fld id="{A3D296B6-6B51-F112-7D8D-F825D8D7F4E5}" type="slidenum">
              <a:rPr kumimoji="0" lang="fr-FR" sz="1100" b="0" i="0" u="none" strike="noStrike" kern="0" cap="none" spc="0" normalizeH="0" baseline="0" noProof="0">
                <a:ln>
                  <a:noFill/>
                </a:ln>
                <a:solidFill>
                  <a:srgbClr val="000000"/>
                </a:solidFill>
                <a:effectLst/>
                <a:uLnTx/>
                <a:uFillTx/>
                <a:latin typeface="Arial"/>
                <a:ea typeface="DejaVu Sans"/>
                <a:cs typeface="DejaVu Sans"/>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fr-FR" sz="1100" b="0" i="0" u="none" strike="noStrike" kern="0" cap="none" spc="0" normalizeH="0" baseline="0" noProof="0">
              <a:ln>
                <a:noFill/>
              </a:ln>
              <a:solidFill>
                <a:prstClr val="black"/>
              </a:solidFill>
              <a:effectLst/>
              <a:uLnTx/>
              <a:uFillTx/>
              <a:latin typeface="Times New Roman"/>
              <a:ea typeface="DejaVu Sans"/>
              <a:cs typeface="DejaVu Sans"/>
            </a:endParaRPr>
          </a:p>
        </p:txBody>
      </p:sp>
    </p:spTree>
    <p:extLst>
      <p:ext uri="{BB962C8B-B14F-4D97-AF65-F5344CB8AC3E}">
        <p14:creationId xmlns:p14="http://schemas.microsoft.com/office/powerpoint/2010/main" val="238193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109724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6" name="PlaceHolder 3"/>
          <p:cNvSpPr>
            <a:spLocks noGrp="1"/>
          </p:cNvSpPr>
          <p:nvPr>
            <p:ph type="body"/>
          </p:nvPr>
        </p:nvSpPr>
        <p:spPr bwMode="auto">
          <a:xfrm>
            <a:off x="609480" y="3682080"/>
            <a:ext cx="109724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6"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7" name="PlaceHolder 4"/>
          <p:cNvSpPr>
            <a:spLocks noGrp="1"/>
          </p:cNvSpPr>
          <p:nvPr>
            <p:ph type="body"/>
          </p:nvPr>
        </p:nvSpPr>
        <p:spPr bwMode="auto">
          <a:xfrm>
            <a:off x="609480" y="368208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8" name="PlaceHolder 5"/>
          <p:cNvSpPr>
            <a:spLocks noGrp="1"/>
          </p:cNvSpPr>
          <p:nvPr>
            <p:ph type="body"/>
          </p:nvPr>
        </p:nvSpPr>
        <p:spPr bwMode="auto">
          <a:xfrm>
            <a:off x="6231960" y="368208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35330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6" name="PlaceHolder 3"/>
          <p:cNvSpPr>
            <a:spLocks noGrp="1"/>
          </p:cNvSpPr>
          <p:nvPr>
            <p:ph type="body"/>
          </p:nvPr>
        </p:nvSpPr>
        <p:spPr bwMode="auto">
          <a:xfrm>
            <a:off x="4319640" y="1604520"/>
            <a:ext cx="35330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7" name="PlaceHolder 4"/>
          <p:cNvSpPr>
            <a:spLocks noGrp="1"/>
          </p:cNvSpPr>
          <p:nvPr>
            <p:ph type="body"/>
          </p:nvPr>
        </p:nvSpPr>
        <p:spPr bwMode="auto">
          <a:xfrm>
            <a:off x="8029800" y="1604520"/>
            <a:ext cx="35330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8" name="PlaceHolder 5"/>
          <p:cNvSpPr>
            <a:spLocks noGrp="1"/>
          </p:cNvSpPr>
          <p:nvPr>
            <p:ph type="body"/>
          </p:nvPr>
        </p:nvSpPr>
        <p:spPr bwMode="auto">
          <a:xfrm>
            <a:off x="609480" y="3682080"/>
            <a:ext cx="35330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9" name="PlaceHolder 6"/>
          <p:cNvSpPr>
            <a:spLocks noGrp="1"/>
          </p:cNvSpPr>
          <p:nvPr>
            <p:ph type="body"/>
          </p:nvPr>
        </p:nvSpPr>
        <p:spPr bwMode="auto">
          <a:xfrm>
            <a:off x="4319640" y="3682080"/>
            <a:ext cx="35330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10" name="PlaceHolder 7"/>
          <p:cNvSpPr>
            <a:spLocks noGrp="1"/>
          </p:cNvSpPr>
          <p:nvPr>
            <p:ph type="body"/>
          </p:nvPr>
        </p:nvSpPr>
        <p:spPr bwMode="auto">
          <a:xfrm>
            <a:off x="8029800" y="3682080"/>
            <a:ext cx="35330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ier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8" name="Rectangle 7">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1"/>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684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intercalaire">
    <p:spTree>
      <p:nvGrpSpPr>
        <p:cNvPr id="1" name=""/>
        <p:cNvGrpSpPr/>
        <p:nvPr/>
      </p:nvGrpSpPr>
      <p:grpSpPr>
        <a:xfrm>
          <a:off x="0" y="0"/>
          <a:ext cx="0" cy="0"/>
          <a:chOff x="0" y="0"/>
          <a:chExt cx="0" cy="0"/>
        </a:xfrm>
      </p:grpSpPr>
      <p:sp>
        <p:nvSpPr>
          <p:cNvPr id="12" name="ZoneTexte 11"/>
          <p:cNvSpPr txBox="1"/>
          <p:nvPr userDrawn="1"/>
        </p:nvSpPr>
        <p:spPr>
          <a:xfrm>
            <a:off x="475861" y="2920482"/>
            <a:ext cx="523447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Titre intercalaire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A4297CF5-3C36-41EE-AA80-3F297B9BA25D}"/>
              </a:ext>
            </a:extLst>
          </p:cNvPr>
          <p:cNvSpPr>
            <a:spLocks noGrp="1"/>
          </p:cNvSpPr>
          <p:nvPr>
            <p:ph type="sldNum" sz="quarter" idx="12"/>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re 8">
            <a:extLst>
              <a:ext uri="{FF2B5EF4-FFF2-40B4-BE49-F238E27FC236}">
                <a16:creationId xmlns:a16="http://schemas.microsoft.com/office/drawing/2014/main" id="{8930ACA4-4F57-487B-9759-51AF27CFACB0}"/>
              </a:ext>
            </a:extLst>
          </p:cNvPr>
          <p:cNvSpPr>
            <a:spLocks noGrp="1"/>
          </p:cNvSpPr>
          <p:nvPr>
            <p:ph type="title" hasCustomPrompt="1"/>
          </p:nvPr>
        </p:nvSpPr>
        <p:spPr>
          <a:xfrm>
            <a:off x="310018" y="2354894"/>
            <a:ext cx="11656264" cy="1899062"/>
          </a:xfrm>
          <a:solidFill>
            <a:srgbClr val="7390A1"/>
          </a:solidFill>
        </p:spPr>
        <p:txBody>
          <a:bodyPr anchor="ctr">
            <a:normAutofit/>
          </a:bodyPr>
          <a:lstStyle>
            <a:lvl1pPr>
              <a:defRPr sz="4400">
                <a:solidFill>
                  <a:schemeClr val="bg1"/>
                </a:solidFill>
                <a:latin typeface="+mj-lt"/>
              </a:defRPr>
            </a:lvl1pPr>
          </a:lstStyle>
          <a:p>
            <a:r>
              <a:rPr lang="fr-FR" dirty="0"/>
              <a:t>TITRE DIAPOSITIVE INTERCALAIRE</a:t>
            </a:r>
          </a:p>
        </p:txBody>
      </p:sp>
      <p:pic>
        <p:nvPicPr>
          <p:cNvPr id="4" name="Image 3"/>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 y="4253956"/>
            <a:ext cx="11661482" cy="309079"/>
          </a:xfrm>
          <a:prstGeom prst="rect">
            <a:avLst/>
          </a:prstGeom>
        </p:spPr>
      </p:pic>
      <p:sp>
        <p:nvSpPr>
          <p:cNvPr id="6" name="Espace réservé du pied de page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827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re diaporama">
    <p:spTree>
      <p:nvGrpSpPr>
        <p:cNvPr id="1" name=""/>
        <p:cNvGrpSpPr/>
        <p:nvPr/>
      </p:nvGrpSpPr>
      <p:grpSpPr bwMode="auto">
        <a:xfrm>
          <a:off x="0" y="0"/>
          <a:ext cx="0" cy="0"/>
          <a:chOff x="0" y="0"/>
          <a:chExt cx="0" cy="0"/>
        </a:xfrm>
      </p:grpSpPr>
      <p:sp>
        <p:nvSpPr>
          <p:cNvPr id="4" name="Rectangle 10"/>
          <p:cNvSpPr/>
          <p:nvPr userDrawn="1"/>
        </p:nvSpPr>
        <p:spPr bwMode="auto">
          <a:xfrm>
            <a:off x="304800" y="1161456"/>
            <a:ext cx="1007706" cy="373622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5" name="Rectangle 2"/>
          <p:cNvSpPr/>
          <p:nvPr userDrawn="1"/>
        </p:nvSpPr>
        <p:spPr bwMode="auto">
          <a:xfrm>
            <a:off x="1670180" y="1161455"/>
            <a:ext cx="10151706" cy="3736223"/>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6" name="Titre 21"/>
          <p:cNvSpPr>
            <a:spLocks noGrp="1"/>
          </p:cNvSpPr>
          <p:nvPr>
            <p:ph type="title" hasCustomPrompt="1"/>
          </p:nvPr>
        </p:nvSpPr>
        <p:spPr bwMode="auto">
          <a:xfrm>
            <a:off x="1798252" y="1309917"/>
            <a:ext cx="9895562" cy="3456292"/>
          </a:xfrm>
        </p:spPr>
        <p:txBody>
          <a:bodyPr anchor="ctr">
            <a:normAutofit/>
          </a:bodyPr>
          <a:lstStyle>
            <a:lvl1pPr algn="ctr">
              <a:defRPr sz="3600">
                <a:solidFill>
                  <a:srgbClr val="7390A1"/>
                </a:solidFill>
                <a:latin typeface="+mn-lt"/>
              </a:defRPr>
            </a:lvl1pPr>
          </a:lstStyle>
          <a:p>
            <a:pPr>
              <a:defRPr/>
            </a:pPr>
            <a:r>
              <a:rPr lang="fr-FR"/>
              <a:t>TITRE GENERAL DU DIAPORAMA</a:t>
            </a:r>
            <a:endParaRPr/>
          </a:p>
        </p:txBody>
      </p:sp>
      <p:sp>
        <p:nvSpPr>
          <p:cNvPr id="7" name="Espace réservé du texte 23"/>
          <p:cNvSpPr>
            <a:spLocks noGrp="1"/>
          </p:cNvSpPr>
          <p:nvPr>
            <p:ph type="body" sz="quarter" idx="13" hasCustomPrompt="1"/>
          </p:nvPr>
        </p:nvSpPr>
        <p:spPr bwMode="auto">
          <a:xfrm>
            <a:off x="1670180" y="5093571"/>
            <a:ext cx="10151706" cy="789138"/>
          </a:xfrm>
        </p:spPr>
        <p:txBody>
          <a:bodyPr anchor="ctr">
            <a:noAutofit/>
          </a:bodyPr>
          <a:lstStyle>
            <a:lvl1pPr marL="0" indent="0" algn="ctr">
              <a:lnSpc>
                <a:spcPct val="100000"/>
              </a:lnSpc>
              <a:buNone/>
              <a:defRPr sz="1800">
                <a:solidFill>
                  <a:srgbClr val="7390A1"/>
                </a:solidFill>
                <a:latin typeface="+mn-lt"/>
              </a:defRPr>
            </a:lvl1pPr>
          </a:lstStyle>
          <a:p>
            <a:pPr lvl="0">
              <a:defRPr/>
            </a:pPr>
            <a:r>
              <a:rPr lang="fr-FR"/>
              <a:t>Auteur – Composante - Service</a:t>
            </a:r>
            <a:endParaRPr/>
          </a:p>
          <a:p>
            <a:pPr lvl="0">
              <a:defRPr/>
            </a:pPr>
            <a:r>
              <a:rPr lang="fr-FR"/>
              <a:t>Date</a:t>
            </a:r>
            <a:endParaRPr/>
          </a:p>
        </p:txBody>
      </p:sp>
      <p:sp>
        <p:nvSpPr>
          <p:cNvPr id="8" name="Espace réservé du pied de page 6"/>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9" name="Espace réservé du numéro de diapositive 7"/>
          <p:cNvSpPr>
            <a:spLocks noGrp="1"/>
          </p:cNvSpPr>
          <p:nvPr>
            <p:ph type="sldNum" sz="quarter" idx="16"/>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tre intercalaire">
    <p:spTree>
      <p:nvGrpSpPr>
        <p:cNvPr id="1" name=""/>
        <p:cNvGrpSpPr/>
        <p:nvPr/>
      </p:nvGrpSpPr>
      <p:grpSpPr bwMode="auto">
        <a:xfrm>
          <a:off x="0" y="0"/>
          <a:ext cx="0" cy="0"/>
          <a:chOff x="0" y="0"/>
          <a:chExt cx="0" cy="0"/>
        </a:xfrm>
      </p:grpSpPr>
      <p:sp>
        <p:nvSpPr>
          <p:cNvPr id="4" name="ZoneTexte 11"/>
          <p:cNvSpPr>
            <a:spLocks noAdjustHandles="1"/>
          </p:cNvSpPr>
          <p:nvPr userDrawn="1"/>
        </p:nvSpPr>
        <p:spPr bwMode="auto">
          <a:xfrm>
            <a:off x="475861" y="2920482"/>
            <a:ext cx="5234474" cy="193899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4000" b="0" i="0" u="none" strike="noStrike" cap="none" spc="0">
                <a:ln>
                  <a:noFill/>
                </a:ln>
                <a:solidFill>
                  <a:prstClr val="white"/>
                </a:solidFill>
                <a:latin typeface="Calibri"/>
                <a:ea typeface="+mn-ea"/>
                <a:cs typeface="+mn-cs"/>
              </a:rPr>
              <a:t>Titre intercalaire</a:t>
            </a:r>
            <a:endParaRPr/>
          </a:p>
          <a:p>
            <a:pPr marL="0" marR="0" lvl="0" indent="0" algn="l" defTabSz="914400">
              <a:lnSpc>
                <a:spcPct val="100000"/>
              </a:lnSpc>
              <a:spcBef>
                <a:spcPts val="0"/>
              </a:spcBef>
              <a:spcAft>
                <a:spcPts val="0"/>
              </a:spcAft>
              <a:buClrTx/>
              <a:buSzTx/>
              <a:buFontTx/>
              <a:buNone/>
              <a:defRPr/>
            </a:pPr>
            <a:endParaRPr lang="fr-FR" sz="4000" b="0" i="0" u="none" strike="noStrike" cap="none" spc="0">
              <a:ln>
                <a:noFill/>
              </a:ln>
              <a:solidFill>
                <a:prstClr val="white"/>
              </a:solidFill>
              <a:latin typeface="Calibri"/>
              <a:ea typeface="+mn-ea"/>
              <a:cs typeface="+mn-cs"/>
            </a:endParaRPr>
          </a:p>
          <a:p>
            <a:pPr marL="0" marR="0" lvl="0" indent="0" algn="l" defTabSz="914400">
              <a:lnSpc>
                <a:spcPct val="100000"/>
              </a:lnSpc>
              <a:spcBef>
                <a:spcPts val="0"/>
              </a:spcBef>
              <a:spcAft>
                <a:spcPts val="0"/>
              </a:spcAft>
              <a:buClrTx/>
              <a:buSzTx/>
              <a:buFontTx/>
              <a:buNone/>
              <a:defRPr/>
            </a:pPr>
            <a:endParaRPr lang="fr-FR" sz="4000" b="0" i="0" u="none" strike="noStrike" cap="none" spc="0">
              <a:ln>
                <a:noFill/>
              </a:ln>
              <a:solidFill>
                <a:prstClr val="white"/>
              </a:solidFill>
              <a:latin typeface="Calibri"/>
              <a:ea typeface="+mn-ea"/>
              <a:cs typeface="+mn-cs"/>
            </a:endParaRPr>
          </a:p>
        </p:txBody>
      </p:sp>
      <p:sp>
        <p:nvSpPr>
          <p:cNvPr id="5" name="Espace réservé du numéro de diapositive 6"/>
          <p:cNvSpPr>
            <a:spLocks noGrp="1"/>
          </p:cNvSpPr>
          <p:nvPr>
            <p:ph type="sldNum" sz="quarter" idx="12"/>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
        <p:nvSpPr>
          <p:cNvPr id="6" name="Titre 8"/>
          <p:cNvSpPr>
            <a:spLocks noGrp="1"/>
          </p:cNvSpPr>
          <p:nvPr>
            <p:ph type="title" hasCustomPrompt="1"/>
          </p:nvPr>
        </p:nvSpPr>
        <p:spPr bwMode="auto">
          <a:xfrm>
            <a:off x="310018" y="2354894"/>
            <a:ext cx="11656264" cy="1899062"/>
          </a:xfrm>
          <a:prstGeom prst="rect">
            <a:avLst/>
          </a:prstGeom>
          <a:solidFill>
            <a:srgbClr val="7390A1"/>
          </a:solidFill>
        </p:spPr>
        <p:txBody>
          <a:bodyPr anchor="ctr">
            <a:normAutofit/>
          </a:bodyPr>
          <a:lstStyle>
            <a:lvl1pPr>
              <a:defRPr sz="4400">
                <a:solidFill>
                  <a:schemeClr val="bg1"/>
                </a:solidFill>
                <a:latin typeface="+mj-lt"/>
              </a:defRPr>
            </a:lvl1pPr>
          </a:lstStyle>
          <a:p>
            <a:pPr>
              <a:defRPr/>
            </a:pPr>
            <a:r>
              <a:rPr lang="fr-FR"/>
              <a:t>TITRE DIAPOSITIVE INTERCALAIRE</a:t>
            </a:r>
            <a:endParaRPr/>
          </a:p>
        </p:txBody>
      </p:sp>
      <p:pic>
        <p:nvPicPr>
          <p:cNvPr id="7" name="Image 3"/>
          <p:cNvPicPr>
            <a:picLocks noChangeAspect="1"/>
          </p:cNvPicPr>
          <p:nvPr userDrawn="1"/>
        </p:nvPicPr>
        <p:blipFill>
          <a:blip r:embed="rId2"/>
          <a:stretch/>
        </p:blipFill>
        <p:spPr bwMode="auto">
          <a:xfrm>
            <a:off x="304800" y="4253956"/>
            <a:ext cx="11661482" cy="309079"/>
          </a:xfrm>
          <a:prstGeom prst="rect">
            <a:avLst/>
          </a:prstGeom>
        </p:spPr>
      </p:pic>
      <p:sp>
        <p:nvSpPr>
          <p:cNvPr id="8" name="Espace réservé du pied de page 5"/>
          <p:cNvSpPr>
            <a:spLocks noGrp="1"/>
          </p:cNvSpPr>
          <p:nvPr>
            <p:ph type="ftr" sz="quarter" idx="13"/>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Tree>
  </p:cSld>
  <p:clrMapOvr>
    <a:masterClrMapping/>
  </p:clrMapOvr>
  <p:hf/>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1_Titre intercalaire">
    <p:spTree>
      <p:nvGrpSpPr>
        <p:cNvPr id="1" name=""/>
        <p:cNvGrpSpPr/>
        <p:nvPr/>
      </p:nvGrpSpPr>
      <p:grpSpPr bwMode="auto">
        <a:xfrm>
          <a:off x="0" y="0"/>
          <a:ext cx="0" cy="0"/>
          <a:chOff x="0" y="0"/>
          <a:chExt cx="0" cy="0"/>
        </a:xfrm>
      </p:grpSpPr>
      <p:sp>
        <p:nvSpPr>
          <p:cNvPr id="4" name="ZoneTexte 11"/>
          <p:cNvSpPr>
            <a:spLocks noAdjustHandles="1"/>
          </p:cNvSpPr>
          <p:nvPr userDrawn="1"/>
        </p:nvSpPr>
        <p:spPr bwMode="auto">
          <a:xfrm>
            <a:off x="475861" y="2920482"/>
            <a:ext cx="5234474" cy="193899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4000" b="0" i="0" u="none" strike="noStrike" cap="none" spc="0">
                <a:ln>
                  <a:noFill/>
                </a:ln>
                <a:solidFill>
                  <a:prstClr val="white"/>
                </a:solidFill>
                <a:latin typeface="Calibri"/>
                <a:ea typeface="+mn-ea"/>
                <a:cs typeface="+mn-cs"/>
              </a:rPr>
              <a:t>Titre intercalaire</a:t>
            </a:r>
            <a:endParaRPr/>
          </a:p>
          <a:p>
            <a:pPr marL="0" marR="0" lvl="0" indent="0" algn="l" defTabSz="914400">
              <a:lnSpc>
                <a:spcPct val="100000"/>
              </a:lnSpc>
              <a:spcBef>
                <a:spcPts val="0"/>
              </a:spcBef>
              <a:spcAft>
                <a:spcPts val="0"/>
              </a:spcAft>
              <a:buClrTx/>
              <a:buSzTx/>
              <a:buFontTx/>
              <a:buNone/>
              <a:defRPr/>
            </a:pPr>
            <a:endParaRPr lang="fr-FR" sz="4000" b="0" i="0" u="none" strike="noStrike" cap="none" spc="0">
              <a:ln>
                <a:noFill/>
              </a:ln>
              <a:solidFill>
                <a:prstClr val="white"/>
              </a:solidFill>
              <a:latin typeface="Calibri"/>
              <a:ea typeface="+mn-ea"/>
              <a:cs typeface="+mn-cs"/>
            </a:endParaRPr>
          </a:p>
          <a:p>
            <a:pPr marL="0" marR="0" lvl="0" indent="0" algn="l" defTabSz="914400">
              <a:lnSpc>
                <a:spcPct val="100000"/>
              </a:lnSpc>
              <a:spcBef>
                <a:spcPts val="0"/>
              </a:spcBef>
              <a:spcAft>
                <a:spcPts val="0"/>
              </a:spcAft>
              <a:buClrTx/>
              <a:buSzTx/>
              <a:buFontTx/>
              <a:buNone/>
              <a:defRPr/>
            </a:pPr>
            <a:endParaRPr lang="fr-FR" sz="4000" b="0" i="0" u="none" strike="noStrike" cap="none" spc="0">
              <a:ln>
                <a:noFill/>
              </a:ln>
              <a:solidFill>
                <a:prstClr val="white"/>
              </a:solidFill>
              <a:latin typeface="Calibri"/>
              <a:ea typeface="+mn-ea"/>
              <a:cs typeface="+mn-cs"/>
            </a:endParaRPr>
          </a:p>
        </p:txBody>
      </p:sp>
      <p:sp>
        <p:nvSpPr>
          <p:cNvPr id="5" name="Espace réservé du numéro de diapositive 6"/>
          <p:cNvSpPr>
            <a:spLocks noGrp="1"/>
          </p:cNvSpPr>
          <p:nvPr>
            <p:ph type="sldNum" sz="quarter" idx="12"/>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
        <p:nvSpPr>
          <p:cNvPr id="6" name="Titre 8"/>
          <p:cNvSpPr>
            <a:spLocks noGrp="1"/>
          </p:cNvSpPr>
          <p:nvPr>
            <p:ph type="title" hasCustomPrompt="1"/>
          </p:nvPr>
        </p:nvSpPr>
        <p:spPr bwMode="auto">
          <a:xfrm>
            <a:off x="310018" y="2354894"/>
            <a:ext cx="11656264" cy="1899062"/>
          </a:xfrm>
          <a:prstGeom prst="rect">
            <a:avLst/>
          </a:prstGeom>
          <a:solidFill>
            <a:srgbClr val="7390A1"/>
          </a:solidFill>
        </p:spPr>
        <p:txBody>
          <a:bodyPr anchor="ctr">
            <a:normAutofit/>
          </a:bodyPr>
          <a:lstStyle>
            <a:lvl1pPr>
              <a:defRPr sz="4400">
                <a:solidFill>
                  <a:schemeClr val="bg1"/>
                </a:solidFill>
                <a:latin typeface="+mj-lt"/>
              </a:defRPr>
            </a:lvl1pPr>
          </a:lstStyle>
          <a:p>
            <a:pPr>
              <a:defRPr/>
            </a:pPr>
            <a:r>
              <a:rPr lang="fr-FR"/>
              <a:t>TITRE DIAPOSITIVE INTERCALAIRE</a:t>
            </a:r>
            <a:endParaRPr/>
          </a:p>
        </p:txBody>
      </p:sp>
      <p:sp>
        <p:nvSpPr>
          <p:cNvPr id="7" name="Espace réservé du pied de page 4"/>
          <p:cNvSpPr>
            <a:spLocks noGrp="1"/>
          </p:cNvSpPr>
          <p:nvPr>
            <p:ph type="ftr" sz="quarter" idx="13"/>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Tree>
  </p:cSld>
  <p:clrMapOvr>
    <a:masterClrMapping/>
  </p:clrMapOvr>
  <p:hf/>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3_Titre intercalaire">
    <p:spTree>
      <p:nvGrpSpPr>
        <p:cNvPr id="1" name=""/>
        <p:cNvGrpSpPr/>
        <p:nvPr/>
      </p:nvGrpSpPr>
      <p:grpSpPr bwMode="auto">
        <a:xfrm>
          <a:off x="0" y="0"/>
          <a:ext cx="0" cy="0"/>
          <a:chOff x="0" y="0"/>
          <a:chExt cx="0" cy="0"/>
        </a:xfrm>
      </p:grpSpPr>
      <p:sp>
        <p:nvSpPr>
          <p:cNvPr id="4" name="ZoneTexte 11"/>
          <p:cNvSpPr>
            <a:spLocks noAdjustHandles="1"/>
          </p:cNvSpPr>
          <p:nvPr userDrawn="1"/>
        </p:nvSpPr>
        <p:spPr bwMode="auto">
          <a:xfrm>
            <a:off x="475861" y="2920482"/>
            <a:ext cx="5234474" cy="193899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4000" b="0" i="0" u="none" strike="noStrike" cap="none" spc="0">
                <a:ln>
                  <a:noFill/>
                </a:ln>
                <a:solidFill>
                  <a:prstClr val="white"/>
                </a:solidFill>
                <a:latin typeface="Calibri"/>
                <a:ea typeface="+mn-ea"/>
                <a:cs typeface="+mn-cs"/>
              </a:rPr>
              <a:t>Titre intercalaire</a:t>
            </a:r>
            <a:endParaRPr/>
          </a:p>
          <a:p>
            <a:pPr marL="0" marR="0" lvl="0" indent="0" algn="l" defTabSz="914400">
              <a:lnSpc>
                <a:spcPct val="100000"/>
              </a:lnSpc>
              <a:spcBef>
                <a:spcPts val="0"/>
              </a:spcBef>
              <a:spcAft>
                <a:spcPts val="0"/>
              </a:spcAft>
              <a:buClrTx/>
              <a:buSzTx/>
              <a:buFontTx/>
              <a:buNone/>
              <a:defRPr/>
            </a:pPr>
            <a:endParaRPr lang="fr-FR" sz="4000" b="0" i="0" u="none" strike="noStrike" cap="none" spc="0">
              <a:ln>
                <a:noFill/>
              </a:ln>
              <a:solidFill>
                <a:prstClr val="white"/>
              </a:solidFill>
              <a:latin typeface="Calibri"/>
              <a:ea typeface="+mn-ea"/>
              <a:cs typeface="+mn-cs"/>
            </a:endParaRPr>
          </a:p>
          <a:p>
            <a:pPr marL="0" marR="0" lvl="0" indent="0" algn="l" defTabSz="914400">
              <a:lnSpc>
                <a:spcPct val="100000"/>
              </a:lnSpc>
              <a:spcBef>
                <a:spcPts val="0"/>
              </a:spcBef>
              <a:spcAft>
                <a:spcPts val="0"/>
              </a:spcAft>
              <a:buClrTx/>
              <a:buSzTx/>
              <a:buFontTx/>
              <a:buNone/>
              <a:defRPr/>
            </a:pPr>
            <a:endParaRPr lang="fr-FR" sz="4000" b="0" i="0" u="none" strike="noStrike" cap="none" spc="0">
              <a:ln>
                <a:noFill/>
              </a:ln>
              <a:solidFill>
                <a:prstClr val="white"/>
              </a:solidFill>
              <a:latin typeface="Calibri"/>
              <a:ea typeface="+mn-ea"/>
              <a:cs typeface="+mn-cs"/>
            </a:endParaRPr>
          </a:p>
        </p:txBody>
      </p:sp>
      <p:sp>
        <p:nvSpPr>
          <p:cNvPr id="5" name="Titre 8"/>
          <p:cNvSpPr>
            <a:spLocks noGrp="1"/>
          </p:cNvSpPr>
          <p:nvPr>
            <p:ph type="title" hasCustomPrompt="1"/>
          </p:nvPr>
        </p:nvSpPr>
        <p:spPr bwMode="auto">
          <a:xfrm>
            <a:off x="1600200" y="2354894"/>
            <a:ext cx="10366082" cy="1899062"/>
          </a:xfrm>
          <a:prstGeom prst="rect">
            <a:avLst/>
          </a:prstGeom>
          <a:solidFill>
            <a:srgbClr val="7390A1"/>
          </a:solidFill>
        </p:spPr>
        <p:txBody>
          <a:bodyPr anchor="ctr">
            <a:normAutofit/>
          </a:bodyPr>
          <a:lstStyle>
            <a:lvl1pPr>
              <a:defRPr sz="4400">
                <a:solidFill>
                  <a:schemeClr val="bg1"/>
                </a:solidFill>
                <a:latin typeface="+mj-lt"/>
              </a:defRPr>
            </a:lvl1pPr>
          </a:lstStyle>
          <a:p>
            <a:pPr>
              <a:defRPr/>
            </a:pPr>
            <a:r>
              <a:rPr lang="fr-FR"/>
              <a:t>TITRE DIAPOSITIVE INTERCALAIRE</a:t>
            </a:r>
            <a:endParaRPr/>
          </a:p>
        </p:txBody>
      </p:sp>
      <p:sp>
        <p:nvSpPr>
          <p:cNvPr id="6" name="Rectangle 7"/>
          <p:cNvSpPr/>
          <p:nvPr userDrawn="1"/>
        </p:nvSpPr>
        <p:spPr bwMode="auto">
          <a:xfrm>
            <a:off x="304800" y="2354894"/>
            <a:ext cx="1007706" cy="193899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7" name="Espace réservé du numéro de diapositive 4"/>
          <p:cNvSpPr>
            <a:spLocks noGrp="1"/>
          </p:cNvSpPr>
          <p:nvPr>
            <p:ph type="sldNum" sz="quarter" idx="11"/>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
        <p:nvSpPr>
          <p:cNvPr id="8" name="Espace réservé du pied de page 5"/>
          <p:cNvSpPr>
            <a:spLocks noGrp="1"/>
          </p:cNvSpPr>
          <p:nvPr>
            <p:ph type="ftr" sz="quarter" idx="12"/>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Tree>
  </p:cSld>
  <p:clrMapOvr>
    <a:masterClrMapping/>
  </p:clrMapOvr>
  <p:hf/>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Norma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5"/>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pied de page 8"/>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8" name="Espace réservé du numéro de diapositive 9"/>
          <p:cNvSpPr>
            <a:spLocks noGrp="1"/>
          </p:cNvSpPr>
          <p:nvPr>
            <p:ph type="sldNum" sz="quarter" idx="16"/>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subTitle"/>
          </p:nvPr>
        </p:nvSpPr>
        <p:spPr bwMode="auto">
          <a:xfrm>
            <a:off x="609480" y="1604520"/>
            <a:ext cx="10972440" cy="3977280"/>
          </a:xfrm>
          <a:prstGeom prst="rect">
            <a:avLst/>
          </a:prstGeom>
        </p:spPr>
        <p:txBody>
          <a:bodyPr lIns="0" tIns="0" rIns="0" bIns="0" anchor="ctr">
            <a:noAutofit/>
          </a:bodyPr>
          <a:lstStyle/>
          <a:p>
            <a:pPr algn="ctr">
              <a:defRPr/>
            </a:pPr>
            <a:endParaRPr lang="fr-FR" sz="3200" b="0" strike="noStrike" spc="-1">
              <a:latin typeface="Arial"/>
            </a:endParaRPr>
          </a:p>
        </p:txBody>
      </p:sp>
    </p:spTree>
  </p:cSld>
  <p:clrMapOvr>
    <a:masterClrMapping/>
  </p:clrMapOvr>
  <p:hf/>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2_Norma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1" y="1628138"/>
            <a:ext cx="10711558" cy="2684917"/>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5"/>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pied de page 8"/>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8" name="Espace réservé du numéro de diapositive 9"/>
          <p:cNvSpPr>
            <a:spLocks noGrp="1"/>
          </p:cNvSpPr>
          <p:nvPr>
            <p:ph type="sldNum" sz="quarter" idx="16"/>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
        <p:nvSpPr>
          <p:cNvPr id="9" name="Espace réservé du contenu 6"/>
          <p:cNvSpPr>
            <a:spLocks noGrp="1"/>
          </p:cNvSpPr>
          <p:nvPr>
            <p:ph sz="quarter" idx="17"/>
          </p:nvPr>
        </p:nvSpPr>
        <p:spPr bwMode="auto">
          <a:xfrm>
            <a:off x="642241" y="4513713"/>
            <a:ext cx="10711558" cy="1722255"/>
          </a:xfrm>
        </p:spPr>
        <p:txBody>
          <a:bodyPr anchor="ctr">
            <a:normAutofit/>
          </a:bodyPr>
          <a:lstStyle>
            <a:lvl1pPr marL="0" indent="0" algn="ctr">
              <a:lnSpc>
                <a:spcPct val="90000"/>
              </a:lnSpc>
              <a:buNone/>
              <a:defRPr sz="3200" b="1">
                <a:latin typeface="+mn-lt"/>
              </a:defRPr>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p:txBody>
      </p:sp>
    </p:spTree>
  </p:cSld>
  <p:clrMapOvr>
    <a:masterClrMapping/>
  </p:clrMapOvr>
  <p:hf/>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Norma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Rectangle 7"/>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7" name="Espace réservé du pied de page 2"/>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8" name="Espace réservé du numéro de diapositive 3"/>
          <p:cNvSpPr>
            <a:spLocks noGrp="1"/>
          </p:cNvSpPr>
          <p:nvPr>
            <p:ph type="sldNum" sz="quarter" idx="15"/>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Aéré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11"/>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pied de page 2"/>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8" name="Espace réservé du numéro de diapositive 3"/>
          <p:cNvSpPr>
            <a:spLocks noGrp="1"/>
          </p:cNvSpPr>
          <p:nvPr>
            <p:ph type="sldNum" sz="quarter" idx="15"/>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Aéré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Rectangle 8"/>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7" name="Espace réservé du pied de page 2"/>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8" name="Espace réservé du numéro de diapositive 3"/>
          <p:cNvSpPr>
            <a:spLocks noGrp="1"/>
          </p:cNvSpPr>
          <p:nvPr>
            <p:ph type="sldNum" sz="quarter" idx="15"/>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Vierg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pic>
        <p:nvPicPr>
          <p:cNvPr id="5" name="Image 5"/>
          <p:cNvPicPr>
            <a:picLocks noChangeAspect="1"/>
          </p:cNvPicPr>
          <p:nvPr userDrawn="1"/>
        </p:nvPicPr>
        <p:blipFill>
          <a:blip r:embed="rId2"/>
          <a:stretch/>
        </p:blipFill>
        <p:spPr bwMode="auto">
          <a:xfrm>
            <a:off x="642241" y="1304979"/>
            <a:ext cx="10711558" cy="122501"/>
          </a:xfrm>
          <a:prstGeom prst="rect">
            <a:avLst/>
          </a:prstGeom>
        </p:spPr>
      </p:pic>
      <p:sp>
        <p:nvSpPr>
          <p:cNvPr id="6" name="Espace réservé du pied de page 2"/>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7" name="Espace réservé du numéro de diapositive 3"/>
          <p:cNvSpPr>
            <a:spLocks noGrp="1"/>
          </p:cNvSpPr>
          <p:nvPr>
            <p:ph type="sldNum" sz="quarter" idx="11"/>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1_Vierg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Rectangle 7"/>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6" name="Espace réservé du pied de page 2"/>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7" name="Espace réservé du numéro de diapositive 3"/>
          <p:cNvSpPr>
            <a:spLocks noGrp="1"/>
          </p:cNvSpPr>
          <p:nvPr>
            <p:ph type="sldNum" sz="quarter" idx="11"/>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Doub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3" y="1696624"/>
            <a:ext cx="4844158" cy="4381500"/>
          </a:xfrm>
        </p:spPr>
        <p:txBody>
          <a:bodyPr>
            <a:normAutofit/>
          </a:bodyPr>
          <a:lstStyle>
            <a:lvl1pPr marL="268288" indent="-268288">
              <a:defRPr sz="3200"/>
            </a:lvl1pPr>
            <a:lvl2pPr marL="268288" indent="-268288">
              <a:defRPr sz="2800"/>
            </a:lvl2pPr>
            <a:lvl3pPr marL="268288" indent="-268288">
              <a:defRPr sz="2400"/>
            </a:lvl3pPr>
            <a:lvl4pPr marL="268288" indent="-268288">
              <a:defRPr sz="2000"/>
            </a:lvl4pPr>
            <a:lvl5pPr marL="268288" indent="-268288">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5"/>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contenu 6"/>
          <p:cNvSpPr>
            <a:spLocks noGrp="1"/>
          </p:cNvSpPr>
          <p:nvPr>
            <p:ph sz="quarter" idx="14"/>
          </p:nvPr>
        </p:nvSpPr>
        <p:spPr bwMode="auto">
          <a:xfrm>
            <a:off x="6379654" y="1696624"/>
            <a:ext cx="4844158" cy="4381500"/>
          </a:xfrm>
        </p:spPr>
        <p:txBody>
          <a:bodyPr>
            <a:normAutofit/>
          </a:bodyPr>
          <a:lstStyle>
            <a:lvl1pPr marL="358775" indent="-285750">
              <a:defRPr sz="3200"/>
            </a:lvl1pPr>
            <a:lvl2pPr marL="358775" indent="-285750">
              <a:defRPr sz="2800"/>
            </a:lvl2pPr>
            <a:lvl3pPr marL="358775" indent="-285750">
              <a:defRPr sz="2400"/>
            </a:lvl3pPr>
            <a:lvl4pPr marL="358775" indent="-285750">
              <a:defRPr sz="2000"/>
            </a:lvl4pPr>
            <a:lvl5pPr marL="358775" indent="-285750">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cxnSp>
        <p:nvCxnSpPr>
          <p:cNvPr id="8" name="Connecteur droit 13"/>
          <p:cNvCxnSpPr>
            <a:cxnSpLocks/>
          </p:cNvCxnSpPr>
          <p:nvPr userDrawn="1"/>
        </p:nvCxnSpPr>
        <p:spPr bwMode="auto">
          <a:xfrm>
            <a:off x="5933440" y="1696624"/>
            <a:ext cx="0" cy="438150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2"/>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10" name="Espace réservé du numéro de diapositive 3"/>
          <p:cNvSpPr>
            <a:spLocks noGrp="1"/>
          </p:cNvSpPr>
          <p:nvPr>
            <p:ph type="sldNum" sz="quarter" idx="16"/>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Citation">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a:buNone/>
              <a:defRPr sz="4000" b="0" i="1">
                <a:solidFill>
                  <a:srgbClr val="7390A1"/>
                </a:solidFill>
                <a:latin typeface="Calibri Light"/>
                <a:cs typeface="Calibri Light"/>
              </a:defRPr>
            </a:lvl1pPr>
            <a:lvl2pPr marL="0" indent="0" algn="r">
              <a:spcBef>
                <a:spcPts val="744"/>
              </a:spcBef>
              <a:buClr>
                <a:schemeClr val="accent6">
                  <a:lumMod val="50000"/>
                </a:schemeClr>
              </a:buClr>
              <a:buFont typeface="Wingdings"/>
              <a:buNone/>
              <a:defRPr sz="1800">
                <a:solidFill>
                  <a:srgbClr val="14283C"/>
                </a:solidFill>
                <a:latin typeface="Calibri Light"/>
                <a:cs typeface="Calibri Light"/>
              </a:defRPr>
            </a:lvl2pPr>
            <a:lvl3pPr marL="566961" indent="0">
              <a:buClr>
                <a:schemeClr val="accent6">
                  <a:lumMod val="50000"/>
                </a:schemeClr>
              </a:buClr>
              <a:buFont typeface="Wingdings"/>
              <a:buNone/>
              <a:defRPr>
                <a:latin typeface="Calibri"/>
              </a:defRPr>
            </a:lvl3pPr>
            <a:lvl4pPr marL="850442" indent="0">
              <a:buClr>
                <a:schemeClr val="accent6">
                  <a:lumMod val="50000"/>
                </a:schemeClr>
              </a:buClr>
              <a:buFont typeface="Wingdings"/>
              <a:buNone/>
              <a:defRPr>
                <a:latin typeface="Calibri"/>
              </a:defRPr>
            </a:lvl4pPr>
            <a:lvl5pPr marL="1133923" indent="0">
              <a:buClr>
                <a:schemeClr val="accent6">
                  <a:lumMod val="50000"/>
                </a:schemeClr>
              </a:buClr>
              <a:buFont typeface="Wingdings"/>
              <a:buNone/>
              <a:defRPr>
                <a:latin typeface="Calibri"/>
              </a:defRPr>
            </a:lvl5pPr>
          </a:lstStyle>
          <a:p>
            <a:pPr lvl="0">
              <a:defRPr/>
            </a:pPr>
            <a:r>
              <a:rPr lang="fr-FR"/>
              <a:t>« ...citation... »</a:t>
            </a:r>
            <a:endParaRPr/>
          </a:p>
          <a:p>
            <a:pPr lvl="1">
              <a:defRPr/>
            </a:pPr>
            <a:endParaRPr lang="fr-FR"/>
          </a:p>
          <a:p>
            <a:pPr lvl="1">
              <a:defRPr/>
            </a:pPr>
            <a:r>
              <a:rPr lang="fr-FR"/>
              <a:t>Nom de l’auteur</a:t>
            </a:r>
            <a:endParaRPr/>
          </a:p>
        </p:txBody>
      </p:sp>
      <p:grpSp>
        <p:nvGrpSpPr>
          <p:cNvPr id="5" name="Groupe 10"/>
          <p:cNvGrpSpPr/>
          <p:nvPr userDrawn="1"/>
        </p:nvGrpSpPr>
        <p:grpSpPr bwMode="auto">
          <a:xfrm>
            <a:off x="5150498" y="1452872"/>
            <a:ext cx="1934548" cy="855747"/>
            <a:chOff x="5150498" y="498225"/>
            <a:chExt cx="1934548" cy="855747"/>
          </a:xfrm>
        </p:grpSpPr>
        <p:sp>
          <p:nvSpPr>
            <p:cNvPr id="6" name="ZoneTexte 6"/>
            <p:cNvSpPr>
              <a:spLocks noAdjustHandles="1"/>
            </p:cNvSpPr>
            <p:nvPr userDrawn="1"/>
          </p:nvSpPr>
          <p:spPr bwMode="auto">
            <a:xfrm>
              <a:off x="5727327" y="498225"/>
              <a:ext cx="66141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a:ln>
                    <a:noFill/>
                  </a:ln>
                  <a:solidFill>
                    <a:srgbClr val="7390A1">
                      <a:alpha val="53000"/>
                    </a:srgbClr>
                  </a:solidFill>
                  <a:latin typeface="Wingdings"/>
                  <a:ea typeface="+mn-ea"/>
                  <a:cs typeface="+mn-cs"/>
                </a:rPr>
                <a:t>}</a:t>
              </a:r>
              <a:endParaRPr/>
            </a:p>
          </p:txBody>
        </p:sp>
        <p:cxnSp>
          <p:nvCxnSpPr>
            <p:cNvPr id="7" name="Connecteur droit 8"/>
            <p:cNvCxnSpPr>
              <a:cxnSpLocks/>
            </p:cNvCxnSpPr>
            <p:nvPr userDrawn="1"/>
          </p:nvCxnSpPr>
          <p:spPr bwMode="auto">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a:cxnSpLocks/>
            </p:cNvCxnSpPr>
            <p:nvPr userDrawn="1"/>
          </p:nvCxnSpPr>
          <p:spPr bwMode="auto">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9" name="Groupe 7"/>
          <p:cNvGrpSpPr/>
          <p:nvPr userDrawn="1"/>
        </p:nvGrpSpPr>
        <p:grpSpPr bwMode="auto">
          <a:xfrm>
            <a:off x="5144275" y="5042155"/>
            <a:ext cx="1934548" cy="855747"/>
            <a:chOff x="5144275" y="4320957"/>
            <a:chExt cx="1934548" cy="855747"/>
          </a:xfrm>
        </p:grpSpPr>
        <p:cxnSp>
          <p:nvCxnSpPr>
            <p:cNvPr id="10" name="Connecteur droit 13"/>
            <p:cNvCxnSpPr>
              <a:cxnSpLocks/>
            </p:cNvCxnSpPr>
            <p:nvPr userDrawn="1"/>
          </p:nvCxnSpPr>
          <p:spPr bwMode="auto">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1" name="Connecteur droit 14"/>
            <p:cNvCxnSpPr>
              <a:cxnSpLocks/>
            </p:cNvCxnSpPr>
            <p:nvPr userDrawn="1"/>
          </p:nvCxnSpPr>
          <p:spPr bwMode="auto">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2" name="ZoneTexte 15"/>
            <p:cNvSpPr>
              <a:spLocks noAdjustHandles="1"/>
            </p:cNvSpPr>
            <p:nvPr userDrawn="1"/>
          </p:nvSpPr>
          <p:spPr bwMode="auto">
            <a:xfrm>
              <a:off x="5727327" y="4320957"/>
              <a:ext cx="66092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a:ln>
                    <a:noFill/>
                  </a:ln>
                  <a:solidFill>
                    <a:srgbClr val="7390A1">
                      <a:alpha val="50000"/>
                    </a:srgbClr>
                  </a:solidFill>
                  <a:latin typeface="Wingdings"/>
                  <a:ea typeface="+mn-ea"/>
                  <a:cs typeface="+mn-cs"/>
                </a:rPr>
                <a:t>~</a:t>
              </a:r>
              <a:endParaRPr lang="fr-FR" sz="1100" b="0" i="1" u="none" strike="noStrike" cap="none" spc="0">
                <a:ln>
                  <a:noFill/>
                </a:ln>
                <a:solidFill>
                  <a:srgbClr val="7390A1">
                    <a:alpha val="50000"/>
                  </a:srgbClr>
                </a:solidFill>
                <a:latin typeface="Arial"/>
                <a:ea typeface="+mn-ea"/>
                <a:cs typeface="+mn-cs"/>
              </a:endParaRPr>
            </a:p>
          </p:txBody>
        </p:sp>
      </p:grpSp>
      <p:sp>
        <p:nvSpPr>
          <p:cNvPr id="13" name="Titre 12"/>
          <p:cNvSpPr>
            <a:spLocks noGrp="1"/>
          </p:cNvSpPr>
          <p:nvPr>
            <p:ph type="title"/>
          </p:nvPr>
        </p:nvSpPr>
        <p:spPr bwMode="auto"/>
        <p:txBody>
          <a:bodyPr/>
          <a:lstStyle/>
          <a:p>
            <a:pPr>
              <a:defRPr/>
            </a:pPr>
            <a:r>
              <a:rPr lang="fr-FR"/>
              <a:t>Modifiez le style du titre</a:t>
            </a:r>
            <a:endParaRPr/>
          </a:p>
        </p:txBody>
      </p:sp>
      <p:pic>
        <p:nvPicPr>
          <p:cNvPr id="14" name="Image 19"/>
          <p:cNvPicPr>
            <a:picLocks noChangeAspect="1"/>
          </p:cNvPicPr>
          <p:nvPr userDrawn="1"/>
        </p:nvPicPr>
        <p:blipFill>
          <a:blip r:embed="rId2"/>
          <a:stretch/>
        </p:blipFill>
        <p:spPr bwMode="auto">
          <a:xfrm>
            <a:off x="642241" y="1304979"/>
            <a:ext cx="10711558" cy="122501"/>
          </a:xfrm>
          <a:prstGeom prst="rect">
            <a:avLst/>
          </a:prstGeom>
        </p:spPr>
      </p:pic>
      <p:sp>
        <p:nvSpPr>
          <p:cNvPr id="15" name="Espace réservé du pied de page 1"/>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16" name="Espace réservé du numéro de diapositive 2"/>
          <p:cNvSpPr>
            <a:spLocks noGrp="1"/>
          </p:cNvSpPr>
          <p:nvPr>
            <p:ph type="sldNum" sz="quarter" idx="11"/>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1_Citation">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a:buNone/>
              <a:defRPr sz="4000" b="0" i="1">
                <a:solidFill>
                  <a:srgbClr val="7390A1"/>
                </a:solidFill>
                <a:latin typeface="Calibri Light"/>
                <a:cs typeface="Calibri Light"/>
              </a:defRPr>
            </a:lvl1pPr>
            <a:lvl2pPr marL="0" indent="0" algn="r">
              <a:spcBef>
                <a:spcPts val="744"/>
              </a:spcBef>
              <a:buClr>
                <a:schemeClr val="accent6">
                  <a:lumMod val="50000"/>
                </a:schemeClr>
              </a:buClr>
              <a:buFont typeface="Wingdings"/>
              <a:buNone/>
              <a:defRPr sz="1800">
                <a:solidFill>
                  <a:srgbClr val="14283C"/>
                </a:solidFill>
                <a:latin typeface="Calibri Light"/>
                <a:cs typeface="Calibri Light"/>
              </a:defRPr>
            </a:lvl2pPr>
            <a:lvl3pPr marL="566961" indent="0">
              <a:buClr>
                <a:schemeClr val="accent6">
                  <a:lumMod val="50000"/>
                </a:schemeClr>
              </a:buClr>
              <a:buFont typeface="Wingdings"/>
              <a:buNone/>
              <a:defRPr>
                <a:latin typeface="Calibri"/>
              </a:defRPr>
            </a:lvl3pPr>
            <a:lvl4pPr marL="850442" indent="0">
              <a:buClr>
                <a:schemeClr val="accent6">
                  <a:lumMod val="50000"/>
                </a:schemeClr>
              </a:buClr>
              <a:buFont typeface="Wingdings"/>
              <a:buNone/>
              <a:defRPr>
                <a:latin typeface="Calibri"/>
              </a:defRPr>
            </a:lvl4pPr>
            <a:lvl5pPr marL="1133923" indent="0">
              <a:buClr>
                <a:schemeClr val="accent6">
                  <a:lumMod val="50000"/>
                </a:schemeClr>
              </a:buClr>
              <a:buFont typeface="Wingdings"/>
              <a:buNone/>
              <a:defRPr>
                <a:latin typeface="Calibri"/>
              </a:defRPr>
            </a:lvl5pPr>
          </a:lstStyle>
          <a:p>
            <a:pPr lvl="0">
              <a:defRPr/>
            </a:pPr>
            <a:r>
              <a:rPr lang="fr-FR"/>
              <a:t>« ...citation... »</a:t>
            </a:r>
            <a:endParaRPr/>
          </a:p>
          <a:p>
            <a:pPr lvl="1">
              <a:defRPr/>
            </a:pPr>
            <a:endParaRPr lang="fr-FR"/>
          </a:p>
          <a:p>
            <a:pPr lvl="1">
              <a:defRPr/>
            </a:pPr>
            <a:r>
              <a:rPr lang="fr-FR"/>
              <a:t>Nom de l’auteur</a:t>
            </a:r>
            <a:endParaRPr/>
          </a:p>
        </p:txBody>
      </p:sp>
      <p:grpSp>
        <p:nvGrpSpPr>
          <p:cNvPr id="5" name="Groupe 10"/>
          <p:cNvGrpSpPr/>
          <p:nvPr userDrawn="1"/>
        </p:nvGrpSpPr>
        <p:grpSpPr bwMode="auto">
          <a:xfrm>
            <a:off x="5150498" y="1452872"/>
            <a:ext cx="1934548" cy="855747"/>
            <a:chOff x="5150498" y="498225"/>
            <a:chExt cx="1934548" cy="855747"/>
          </a:xfrm>
        </p:grpSpPr>
        <p:sp>
          <p:nvSpPr>
            <p:cNvPr id="6" name="ZoneTexte 6"/>
            <p:cNvSpPr>
              <a:spLocks noAdjustHandles="1"/>
            </p:cNvSpPr>
            <p:nvPr userDrawn="1"/>
          </p:nvSpPr>
          <p:spPr bwMode="auto">
            <a:xfrm>
              <a:off x="5727327" y="498225"/>
              <a:ext cx="66141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a:ln>
                    <a:noFill/>
                  </a:ln>
                  <a:solidFill>
                    <a:srgbClr val="7390A1">
                      <a:alpha val="53000"/>
                    </a:srgbClr>
                  </a:solidFill>
                  <a:latin typeface="Wingdings"/>
                  <a:ea typeface="+mn-ea"/>
                  <a:cs typeface="+mn-cs"/>
                </a:rPr>
                <a:t>}</a:t>
              </a:r>
              <a:endParaRPr/>
            </a:p>
          </p:txBody>
        </p:sp>
        <p:cxnSp>
          <p:nvCxnSpPr>
            <p:cNvPr id="7" name="Connecteur droit 8"/>
            <p:cNvCxnSpPr>
              <a:cxnSpLocks/>
            </p:cNvCxnSpPr>
            <p:nvPr userDrawn="1"/>
          </p:nvCxnSpPr>
          <p:spPr bwMode="auto">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a:cxnSpLocks/>
            </p:cNvCxnSpPr>
            <p:nvPr userDrawn="1"/>
          </p:nvCxnSpPr>
          <p:spPr bwMode="auto">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9" name="Groupe 7"/>
          <p:cNvGrpSpPr/>
          <p:nvPr userDrawn="1"/>
        </p:nvGrpSpPr>
        <p:grpSpPr bwMode="auto">
          <a:xfrm>
            <a:off x="5144275" y="5042155"/>
            <a:ext cx="1934548" cy="855747"/>
            <a:chOff x="5144275" y="4320957"/>
            <a:chExt cx="1934548" cy="855747"/>
          </a:xfrm>
        </p:grpSpPr>
        <p:cxnSp>
          <p:nvCxnSpPr>
            <p:cNvPr id="10" name="Connecteur droit 13"/>
            <p:cNvCxnSpPr>
              <a:cxnSpLocks/>
            </p:cNvCxnSpPr>
            <p:nvPr userDrawn="1"/>
          </p:nvCxnSpPr>
          <p:spPr bwMode="auto">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1" name="Connecteur droit 14"/>
            <p:cNvCxnSpPr>
              <a:cxnSpLocks/>
            </p:cNvCxnSpPr>
            <p:nvPr userDrawn="1"/>
          </p:nvCxnSpPr>
          <p:spPr bwMode="auto">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2" name="ZoneTexte 15"/>
            <p:cNvSpPr>
              <a:spLocks noAdjustHandles="1"/>
            </p:cNvSpPr>
            <p:nvPr userDrawn="1"/>
          </p:nvSpPr>
          <p:spPr bwMode="auto">
            <a:xfrm>
              <a:off x="5727327" y="4320957"/>
              <a:ext cx="66092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a:ln>
                    <a:noFill/>
                  </a:ln>
                  <a:solidFill>
                    <a:srgbClr val="7390A1">
                      <a:alpha val="50000"/>
                    </a:srgbClr>
                  </a:solidFill>
                  <a:latin typeface="Wingdings"/>
                  <a:ea typeface="+mn-ea"/>
                  <a:cs typeface="+mn-cs"/>
                </a:rPr>
                <a:t>~</a:t>
              </a:r>
              <a:endParaRPr lang="fr-FR" sz="1100" b="0" i="1" u="none" strike="noStrike" cap="none" spc="0">
                <a:ln>
                  <a:noFill/>
                </a:ln>
                <a:solidFill>
                  <a:srgbClr val="7390A1">
                    <a:alpha val="50000"/>
                  </a:srgbClr>
                </a:solidFill>
                <a:latin typeface="Arial"/>
                <a:ea typeface="+mn-ea"/>
                <a:cs typeface="+mn-cs"/>
              </a:endParaRPr>
            </a:p>
          </p:txBody>
        </p:sp>
      </p:grpSp>
      <p:sp>
        <p:nvSpPr>
          <p:cNvPr id="13" name="Titre 12"/>
          <p:cNvSpPr>
            <a:spLocks noGrp="1"/>
          </p:cNvSpPr>
          <p:nvPr>
            <p:ph type="title"/>
          </p:nvPr>
        </p:nvSpPr>
        <p:spPr bwMode="auto"/>
        <p:txBody>
          <a:bodyPr/>
          <a:lstStyle/>
          <a:p>
            <a:pPr>
              <a:defRPr/>
            </a:pPr>
            <a:r>
              <a:rPr lang="fr-FR"/>
              <a:t>Modifiez le style du titre</a:t>
            </a:r>
            <a:endParaRPr/>
          </a:p>
        </p:txBody>
      </p:sp>
      <p:sp>
        <p:nvSpPr>
          <p:cNvPr id="14" name="Rectangle 16"/>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15" name="Espace réservé du pied de page 5"/>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16" name="Espace réservé du numéro de diapositive 11"/>
          <p:cNvSpPr>
            <a:spLocks noGrp="1"/>
          </p:cNvSpPr>
          <p:nvPr>
            <p:ph type="sldNum" sz="quarter" idx="11"/>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Cartouche">
    <p:spTree>
      <p:nvGrpSpPr>
        <p:cNvPr id="1" name=""/>
        <p:cNvGrpSpPr/>
        <p:nvPr/>
      </p:nvGrpSpPr>
      <p:grpSpPr bwMode="auto">
        <a:xfrm>
          <a:off x="0" y="0"/>
          <a:ext cx="0" cy="0"/>
          <a:chOff x="0" y="0"/>
          <a:chExt cx="0" cy="0"/>
        </a:xfrm>
      </p:grpSpPr>
      <p:sp>
        <p:nvSpPr>
          <p:cNvPr id="4" name="Rectangle 10"/>
          <p:cNvSpPr/>
          <p:nvPr userDrawn="1"/>
        </p:nvSpPr>
        <p:spPr bwMode="auto">
          <a:xfrm>
            <a:off x="304800"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5" name="Rectangle 2"/>
          <p:cNvSpPr/>
          <p:nvPr userDrawn="1"/>
        </p:nvSpPr>
        <p:spPr bwMode="auto">
          <a:xfrm>
            <a:off x="890251" y="1161455"/>
            <a:ext cx="10151706" cy="4629745"/>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6" name="Titre 21"/>
          <p:cNvSpPr>
            <a:spLocks noGrp="1"/>
          </p:cNvSpPr>
          <p:nvPr>
            <p:ph type="title" hasCustomPrompt="1"/>
          </p:nvPr>
        </p:nvSpPr>
        <p:spPr bwMode="auto">
          <a:xfrm>
            <a:off x="1018322" y="1309917"/>
            <a:ext cx="9918619" cy="1038836"/>
          </a:xfrm>
        </p:spPr>
        <p:txBody>
          <a:bodyPr anchor="ctr">
            <a:normAutofit/>
          </a:bodyPr>
          <a:lstStyle>
            <a:lvl1pPr algn="ctr">
              <a:defRPr sz="3200">
                <a:solidFill>
                  <a:srgbClr val="7390A1"/>
                </a:solidFill>
                <a:latin typeface="+mj-lt"/>
              </a:defRPr>
            </a:lvl1pPr>
          </a:lstStyle>
          <a:p>
            <a:pPr>
              <a:defRPr/>
            </a:pPr>
            <a:r>
              <a:rPr lang="fr-FR"/>
              <a:t>COMPOSANTE-SERVICE</a:t>
            </a:r>
          </a:p>
        </p:txBody>
      </p:sp>
      <p:sp>
        <p:nvSpPr>
          <p:cNvPr id="7" name="Espace réservé du texte 23"/>
          <p:cNvSpPr>
            <a:spLocks noGrp="1"/>
          </p:cNvSpPr>
          <p:nvPr>
            <p:ph type="body" sz="quarter" idx="13" hasCustomPrompt="1"/>
          </p:nvPr>
        </p:nvSpPr>
        <p:spPr bwMode="auto">
          <a:xfrm>
            <a:off x="1250668" y="2497214"/>
            <a:ext cx="9430871" cy="2200291"/>
          </a:xfrm>
        </p:spPr>
        <p:txBody>
          <a:bodyPr anchor="ctr">
            <a:noAutofit/>
          </a:bodyPr>
          <a:lstStyle>
            <a:lvl1pPr marL="0" indent="0" algn="ctr">
              <a:lnSpc>
                <a:spcPct val="100000"/>
              </a:lnSpc>
              <a:buNone/>
              <a:defRPr sz="1800">
                <a:solidFill>
                  <a:srgbClr val="7390A1"/>
                </a:solidFill>
                <a:latin typeface="+mn-lt"/>
              </a:defRPr>
            </a:lvl1pPr>
          </a:lstStyle>
          <a:p>
            <a:pPr lvl="0">
              <a:defRPr/>
            </a:pPr>
            <a:r>
              <a:rPr lang="fr-FR"/>
              <a:t>NOM PRENOM</a:t>
            </a:r>
            <a:endParaRPr/>
          </a:p>
          <a:p>
            <a:pPr lvl="0">
              <a:defRPr/>
            </a:pPr>
            <a:r>
              <a:rPr lang="fr-FR"/>
              <a:t>ADRESSE</a:t>
            </a:r>
            <a:endParaRPr/>
          </a:p>
          <a:p>
            <a:pPr lvl="0">
              <a:defRPr/>
            </a:pPr>
            <a:r>
              <a:rPr lang="fr-FR"/>
              <a:t>CODE POSTAL VILLE</a:t>
            </a:r>
            <a:endParaRPr/>
          </a:p>
          <a:p>
            <a:pPr lvl="0">
              <a:defRPr/>
            </a:pPr>
            <a:r>
              <a:rPr lang="fr-FR"/>
              <a:t>TEL</a:t>
            </a:r>
            <a:endParaRPr/>
          </a:p>
        </p:txBody>
      </p:sp>
      <p:sp>
        <p:nvSpPr>
          <p:cNvPr id="8" name="Rectangle 9"/>
          <p:cNvSpPr/>
          <p:nvPr userDrawn="1"/>
        </p:nvSpPr>
        <p:spPr bwMode="auto">
          <a:xfrm>
            <a:off x="11349502"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9" name="Espace réservé du pied de page 1"/>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white"/>
                </a:solidFill>
                <a:latin typeface="Calibri"/>
                <a:ea typeface="+mn-ea"/>
                <a:cs typeface="+mn-cs"/>
              </a:rPr>
              <a:t>Lundi 14 décembre 2020</a:t>
            </a:r>
          </a:p>
        </p:txBody>
      </p:sp>
      <p:sp>
        <p:nvSpPr>
          <p:cNvPr id="10" name="Espace réservé du numéro de diapositive 3"/>
          <p:cNvSpPr>
            <a:spLocks noGrp="1"/>
          </p:cNvSpPr>
          <p:nvPr>
            <p:ph type="sldNum" sz="quarter" idx="15"/>
          </p:nvPr>
        </p:nvSpPr>
        <p:spPr bwMode="auto"/>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10972440" cy="397728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a:p>
        </p:txBody>
      </p:sp>
      <p:sp>
        <p:nvSpPr>
          <p:cNvPr id="6" name="Espace réservé de la date 3"/>
          <p:cNvSpPr>
            <a:spLocks noGrp="1"/>
          </p:cNvSpPr>
          <p:nvPr>
            <p:ph type="dt" sz="half" idx="10"/>
          </p:nvPr>
        </p:nvSpPr>
        <p:spPr bwMode="auto"/>
        <p:txBody>
          <a:bodyPr/>
          <a:lstStyle/>
          <a:p>
            <a:pPr>
              <a:defRPr/>
            </a:pPr>
            <a:endParaRPr lang="fr-FR"/>
          </a:p>
        </p:txBody>
      </p:sp>
      <p:sp>
        <p:nvSpPr>
          <p:cNvPr id="7" name="Espace réservé du pied de page 4"/>
          <p:cNvSpPr>
            <a:spLocks noGrp="1"/>
          </p:cNvSpPr>
          <p:nvPr>
            <p:ph type="ftr" sz="quarter" idx="11"/>
          </p:nvPr>
        </p:nvSpPr>
        <p:spPr bwMode="auto"/>
        <p:txBody>
          <a:bodyPr/>
          <a:lstStyle/>
          <a:p>
            <a:pPr>
              <a:defRPr/>
            </a:pPr>
            <a:r>
              <a:rPr lang="fr-FR"/>
              <a:t>Lundi 14 décembre 2020</a:t>
            </a:r>
            <a:endParaRPr/>
          </a:p>
        </p:txBody>
      </p:sp>
      <p:sp>
        <p:nvSpPr>
          <p:cNvPr id="8" name="Espace réservé du numéro de diapositive 5"/>
          <p:cNvSpPr>
            <a:spLocks noGrp="1"/>
          </p:cNvSpPr>
          <p:nvPr>
            <p:ph type="sldNum" sz="quarter" idx="12"/>
          </p:nvPr>
        </p:nvSpPr>
        <p:spPr bwMode="auto"/>
        <p:txBody>
          <a:bodyPr/>
          <a:lstStyle/>
          <a:p>
            <a:pPr>
              <a:defRPr/>
            </a:pPr>
            <a:fld id="{0F86248E-2977-4D52-8E54-55E9C8BC3ADC}" type="slidenum">
              <a:rPr lang="fr-FR"/>
              <a:t>‹N°›</a:t>
            </a:fld>
            <a:endParaRPr lang="fr-FR"/>
          </a:p>
        </p:txBody>
      </p:sp>
    </p:spTree>
  </p:cSld>
  <p:clrMapOvr>
    <a:masterClrMapping/>
  </p:clrMapOvr>
  <p:hf/>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1517521"/>
            <a:ext cx="10972800" cy="1143000"/>
          </a:xfrm>
          <a:prstGeom prst="rect">
            <a:avLst/>
          </a:prstGeom>
        </p:spPr>
        <p:txBody>
          <a:bodyPr/>
          <a:lstStyle>
            <a:lvl1pPr>
              <a:defRPr>
                <a:solidFill>
                  <a:srgbClr val="CC5817"/>
                </a:solidFill>
                <a:latin typeface="Calibri Light"/>
                <a:cs typeface="Calibri Light"/>
              </a:defRPr>
            </a:lvl1pPr>
          </a:lstStyle>
          <a:p>
            <a:pPr>
              <a:defRPr/>
            </a:pPr>
            <a:r>
              <a:rPr lang="fr-FR"/>
              <a:t>Modifiez le style du titre</a:t>
            </a:r>
            <a:endParaRPr/>
          </a:p>
        </p:txBody>
      </p:sp>
      <p:sp>
        <p:nvSpPr>
          <p:cNvPr id="5" name="Espace réservé du contenu 2"/>
          <p:cNvSpPr>
            <a:spLocks noGrp="1"/>
          </p:cNvSpPr>
          <p:nvPr>
            <p:ph idx="1"/>
          </p:nvPr>
        </p:nvSpPr>
        <p:spPr bwMode="auto">
          <a:xfrm>
            <a:off x="609600" y="2843084"/>
            <a:ext cx="10972800" cy="3137082"/>
          </a:xfrm>
          <a:prstGeom prst="rect">
            <a:avLst/>
          </a:prstGeom>
        </p:spPr>
        <p:txBody>
          <a:bodyPr/>
          <a:lstStyle>
            <a:lvl1pPr marL="342900" indent="-342900">
              <a:buClr>
                <a:srgbClr val="CC5817"/>
              </a:buClr>
              <a:buFont typeface="Arial"/>
              <a:buChar char="•"/>
              <a:defRPr sz="2400">
                <a:latin typeface="Calibri Light"/>
                <a:cs typeface="Arial"/>
              </a:defRPr>
            </a:lvl1pPr>
            <a:lvl2pPr marL="742950" indent="-285750">
              <a:buClr>
                <a:srgbClr val="CC5817"/>
              </a:buClr>
              <a:buFont typeface="Wingdings"/>
              <a:buChar char="ü"/>
              <a:defRPr sz="2000">
                <a:latin typeface="Calibri Light"/>
                <a:cs typeface="Arial"/>
              </a:defRPr>
            </a:lvl2pPr>
            <a:lvl3pPr marL="1143000" indent="-228600">
              <a:buClr>
                <a:srgbClr val="CC5817"/>
              </a:buClr>
              <a:buFont typeface="Wingdings"/>
              <a:buChar char="v"/>
              <a:defRPr sz="1800">
                <a:latin typeface="Calibri Light"/>
                <a:cs typeface="Arial"/>
              </a:defRPr>
            </a:lvl3pPr>
            <a:lvl4pPr marL="1600200" indent="-228600">
              <a:buClr>
                <a:srgbClr val="CC5817"/>
              </a:buClr>
              <a:buFont typeface="Arial"/>
              <a:buChar char="–"/>
              <a:defRPr sz="1600">
                <a:latin typeface="Calibri Light"/>
                <a:cs typeface="Arial"/>
              </a:defRPr>
            </a:lvl4pPr>
            <a:lvl5pPr marL="2057400" indent="-228600">
              <a:buClr>
                <a:srgbClr val="CC5817"/>
              </a:buClr>
              <a:buFont typeface="Wingdings"/>
              <a:buChar char="§"/>
              <a:defRPr sz="1600">
                <a:latin typeface="Calibri Light"/>
                <a:cs typeface="Arial"/>
              </a:defRPr>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hf/>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twoObj"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1387620"/>
            <a:ext cx="10972800" cy="1143000"/>
          </a:xfrm>
          <a:prstGeom prst="rect">
            <a:avLst/>
          </a:prstGeom>
        </p:spPr>
        <p:txBody>
          <a:bodyPr/>
          <a:lstStyle>
            <a:lvl1pPr>
              <a:defRPr>
                <a:solidFill>
                  <a:srgbClr val="CC5817"/>
                </a:solidFill>
                <a:latin typeface="Calibri Light"/>
                <a:cs typeface="Arial"/>
              </a:defRPr>
            </a:lvl1pPr>
          </a:lstStyle>
          <a:p>
            <a:pPr>
              <a:defRPr/>
            </a:pPr>
            <a:r>
              <a:rPr lang="fr-FR"/>
              <a:t>Modifiez le style du titre</a:t>
            </a:r>
            <a:endParaRPr/>
          </a:p>
        </p:txBody>
      </p:sp>
      <p:sp>
        <p:nvSpPr>
          <p:cNvPr id="5" name="Espace réservé du contenu 2"/>
          <p:cNvSpPr>
            <a:spLocks noGrp="1"/>
          </p:cNvSpPr>
          <p:nvPr>
            <p:ph sz="half" idx="1"/>
          </p:nvPr>
        </p:nvSpPr>
        <p:spPr bwMode="auto">
          <a:xfrm>
            <a:off x="609600" y="2713183"/>
            <a:ext cx="5384800" cy="3308309"/>
          </a:xfrm>
          <a:prstGeom prst="rect">
            <a:avLst/>
          </a:prstGeom>
        </p:spPr>
        <p:txBody>
          <a:bodyPr/>
          <a:lstStyle>
            <a:lvl1pPr marL="342900" indent="-342900">
              <a:buClr>
                <a:srgbClr val="CC5817"/>
              </a:buClr>
              <a:buFont typeface="Arial"/>
              <a:buChar char="•"/>
              <a:defRPr sz="2800">
                <a:latin typeface="Calibri Light"/>
                <a:cs typeface="Calibri Light"/>
              </a:defRPr>
            </a:lvl1pPr>
            <a:lvl2pPr marL="742950" indent="-285750">
              <a:buClr>
                <a:srgbClr val="CC5817"/>
              </a:buClr>
              <a:buFont typeface="Wingdings"/>
              <a:buChar char="ü"/>
              <a:defRPr sz="2400">
                <a:latin typeface="Calibri Light"/>
                <a:cs typeface="Calibri Light"/>
              </a:defRPr>
            </a:lvl2pPr>
            <a:lvl3pPr marL="1143000" indent="-228600">
              <a:buClr>
                <a:srgbClr val="CC5817"/>
              </a:buClr>
              <a:buFont typeface="Wingdings"/>
              <a:buChar char="v"/>
              <a:defRPr sz="2000">
                <a:latin typeface="Calibri Light"/>
                <a:cs typeface="Calibri Light"/>
              </a:defRPr>
            </a:lvl3pPr>
            <a:lvl4pPr>
              <a:buClr>
                <a:srgbClr val="CC5817"/>
              </a:buClr>
              <a:defRPr sz="1800">
                <a:latin typeface="Calibri Light"/>
                <a:cs typeface="Calibri Light"/>
              </a:defRPr>
            </a:lvl4pPr>
            <a:lvl5pPr marL="2057400" indent="-228600">
              <a:buClr>
                <a:srgbClr val="CC5817"/>
              </a:buClr>
              <a:buFont typeface="Wingdings"/>
              <a:buChar char="§"/>
              <a:defRPr sz="1800">
                <a:latin typeface="Calibri Light"/>
                <a:cs typeface="Calibri Light"/>
              </a:defRPr>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contenu 3"/>
          <p:cNvSpPr>
            <a:spLocks noGrp="1"/>
          </p:cNvSpPr>
          <p:nvPr>
            <p:ph sz="half" idx="2"/>
          </p:nvPr>
        </p:nvSpPr>
        <p:spPr bwMode="auto">
          <a:xfrm>
            <a:off x="6197600" y="2713183"/>
            <a:ext cx="5384800" cy="3308309"/>
          </a:xfrm>
          <a:prstGeom prst="rect">
            <a:avLst/>
          </a:prstGeom>
        </p:spPr>
        <p:txBody>
          <a:bodyPr/>
          <a:lstStyle>
            <a:lvl1pPr>
              <a:buClr>
                <a:srgbClr val="CC5817"/>
              </a:buClr>
              <a:defRPr sz="2800">
                <a:latin typeface="Calibri Light"/>
                <a:cs typeface="Calibri Light"/>
              </a:defRPr>
            </a:lvl1pPr>
            <a:lvl2pPr marL="742950" indent="-285750">
              <a:buClr>
                <a:srgbClr val="CC5817"/>
              </a:buClr>
              <a:buFont typeface="Wingdings"/>
              <a:buChar char="ü"/>
              <a:defRPr sz="2400">
                <a:latin typeface="Calibri Light"/>
                <a:cs typeface="Calibri Light"/>
              </a:defRPr>
            </a:lvl2pPr>
            <a:lvl3pPr marL="1143000" indent="-228600">
              <a:buClr>
                <a:srgbClr val="CC5817"/>
              </a:buClr>
              <a:buFont typeface="Wingdings"/>
              <a:buChar char="v"/>
              <a:defRPr sz="2000">
                <a:latin typeface="Calibri Light"/>
                <a:cs typeface="Calibri Light"/>
              </a:defRPr>
            </a:lvl3pPr>
            <a:lvl4pPr>
              <a:buClr>
                <a:srgbClr val="CC5817"/>
              </a:buClr>
              <a:defRPr sz="1800">
                <a:latin typeface="Calibri Light"/>
                <a:cs typeface="Calibri Light"/>
              </a:defRPr>
            </a:lvl4pPr>
            <a:lvl5pPr marL="2057400" indent="-228600">
              <a:buClr>
                <a:srgbClr val="CC5817"/>
              </a:buClr>
              <a:buFont typeface="Wingdings"/>
              <a:buChar char="§"/>
              <a:defRPr sz="1800">
                <a:latin typeface="Calibri Light"/>
                <a:cs typeface="Calibri Light"/>
              </a:defRPr>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hf/>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blank" userDrawn="1">
  <p:cSld name="Blank Slide">
    <p:spTree>
      <p:nvGrpSpPr>
        <p:cNvPr id="1" name=""/>
        <p:cNvGrpSpPr/>
        <p:nvPr/>
      </p:nvGrpSpPr>
      <p:grpSpPr bwMode="auto">
        <a:xfrm>
          <a:off x="0" y="0"/>
          <a:ext cx="0" cy="0"/>
          <a:chOff x="0" y="0"/>
          <a:chExt cx="0" cy="0"/>
        </a:xfrm>
      </p:grpSpPr>
    </p:spTree>
  </p:cSld>
  <p:clrMapOvr>
    <a:masterClrMapping/>
  </p:clrMapOvr>
  <p:hf/>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diaporama">
    <p:spTree>
      <p:nvGrpSpPr>
        <p:cNvPr id="1" name=""/>
        <p:cNvGrpSpPr/>
        <p:nvPr/>
      </p:nvGrpSpPr>
      <p:grpSpPr>
        <a:xfrm>
          <a:off x="0" y="0"/>
          <a:ext cx="0" cy="0"/>
          <a:chOff x="0" y="0"/>
          <a:chExt cx="0" cy="0"/>
        </a:xfrm>
      </p:grpSpPr>
      <p:sp>
        <p:nvSpPr>
          <p:cNvPr id="11" name="Rectangle 10"/>
          <p:cNvSpPr/>
          <p:nvPr userDrawn="1"/>
        </p:nvSpPr>
        <p:spPr>
          <a:xfrm>
            <a:off x="304800" y="1161456"/>
            <a:ext cx="1007706" cy="373622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userDrawn="1"/>
        </p:nvSpPr>
        <p:spPr>
          <a:xfrm>
            <a:off x="1670180" y="1161455"/>
            <a:ext cx="10151706" cy="3736223"/>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re 21">
            <a:extLst>
              <a:ext uri="{FF2B5EF4-FFF2-40B4-BE49-F238E27FC236}">
                <a16:creationId xmlns:a16="http://schemas.microsoft.com/office/drawing/2014/main" id="{463E0FF3-336E-40AD-9AA2-3021ED1A4687}"/>
              </a:ext>
            </a:extLst>
          </p:cNvPr>
          <p:cNvSpPr>
            <a:spLocks noGrp="1"/>
          </p:cNvSpPr>
          <p:nvPr>
            <p:ph type="title" hasCustomPrompt="1"/>
          </p:nvPr>
        </p:nvSpPr>
        <p:spPr>
          <a:xfrm>
            <a:off x="1798252" y="1309917"/>
            <a:ext cx="9895562" cy="3456292"/>
          </a:xfrm>
        </p:spPr>
        <p:txBody>
          <a:bodyPr anchor="ctr">
            <a:normAutofit/>
          </a:bodyPr>
          <a:lstStyle>
            <a:lvl1pPr algn="ctr">
              <a:defRPr sz="3600">
                <a:solidFill>
                  <a:srgbClr val="7390A1"/>
                </a:solidFill>
                <a:latin typeface="+mn-lt"/>
              </a:defRPr>
            </a:lvl1pPr>
          </a:lstStyle>
          <a:p>
            <a:r>
              <a:rPr lang="fr-FR" dirty="0"/>
              <a:t>TITRE GENERAL DU DIAPORAMA</a:t>
            </a:r>
          </a:p>
        </p:txBody>
      </p:sp>
      <p:sp>
        <p:nvSpPr>
          <p:cNvPr id="24" name="Espace réservé du texte 23">
            <a:extLst>
              <a:ext uri="{FF2B5EF4-FFF2-40B4-BE49-F238E27FC236}">
                <a16:creationId xmlns:a16="http://schemas.microsoft.com/office/drawing/2014/main" id="{1BC5A145-FD11-41C8-96D5-DA8FCF6A81F1}"/>
              </a:ext>
            </a:extLst>
          </p:cNvPr>
          <p:cNvSpPr>
            <a:spLocks noGrp="1"/>
          </p:cNvSpPr>
          <p:nvPr>
            <p:ph type="body" sz="quarter" idx="13" hasCustomPrompt="1"/>
          </p:nvPr>
        </p:nvSpPr>
        <p:spPr>
          <a:xfrm>
            <a:off x="1670180" y="5093571"/>
            <a:ext cx="10151706" cy="789138"/>
          </a:xfrm>
        </p:spPr>
        <p:txBody>
          <a:bodyPr anchor="ctr">
            <a:noAutofit/>
          </a:bodyPr>
          <a:lstStyle>
            <a:lvl1pPr marL="0" indent="0" algn="ctr">
              <a:lnSpc>
                <a:spcPct val="100000"/>
              </a:lnSpc>
              <a:buNone/>
              <a:defRPr sz="1800">
                <a:solidFill>
                  <a:srgbClr val="7390A1"/>
                </a:solidFill>
                <a:latin typeface="+mn-lt"/>
              </a:defRPr>
            </a:lvl1pPr>
          </a:lstStyle>
          <a:p>
            <a:pPr lvl="0"/>
            <a:r>
              <a:rPr lang="fr-FR" dirty="0"/>
              <a:t>Auteur – Composante - Service</a:t>
            </a:r>
          </a:p>
          <a:p>
            <a:pPr lvl="0"/>
            <a:r>
              <a:rPr lang="fr-FR" dirty="0"/>
              <a:t>Date</a:t>
            </a:r>
          </a:p>
        </p:txBody>
      </p:sp>
      <p:sp>
        <p:nvSpPr>
          <p:cNvPr id="7" name="Espace réservé du pied de page 6">
            <a:extLst>
              <a:ext uri="{FF2B5EF4-FFF2-40B4-BE49-F238E27FC236}">
                <a16:creationId xmlns:a16="http://schemas.microsoft.com/office/drawing/2014/main" id="{0C85AA6C-AE4A-4B62-9DD4-9CEAA287B521}"/>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numéro de diapositive 7">
            <a:extLst>
              <a:ext uri="{FF2B5EF4-FFF2-40B4-BE49-F238E27FC236}">
                <a16:creationId xmlns:a16="http://schemas.microsoft.com/office/drawing/2014/main" id="{60FE2CC2-3884-49A0-91DE-CCA516F8F047}"/>
              </a:ext>
            </a:extLst>
          </p:cNvPr>
          <p:cNvSpPr>
            <a:spLocks noGrp="1"/>
          </p:cNvSpPr>
          <p:nvPr>
            <p:ph type="sldNum" sz="quarter" idx="16"/>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433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intercalaire">
    <p:spTree>
      <p:nvGrpSpPr>
        <p:cNvPr id="1" name=""/>
        <p:cNvGrpSpPr/>
        <p:nvPr/>
      </p:nvGrpSpPr>
      <p:grpSpPr>
        <a:xfrm>
          <a:off x="0" y="0"/>
          <a:ext cx="0" cy="0"/>
          <a:chOff x="0" y="0"/>
          <a:chExt cx="0" cy="0"/>
        </a:xfrm>
      </p:grpSpPr>
      <p:sp>
        <p:nvSpPr>
          <p:cNvPr id="12" name="ZoneTexte 11"/>
          <p:cNvSpPr txBox="1"/>
          <p:nvPr userDrawn="1"/>
        </p:nvSpPr>
        <p:spPr>
          <a:xfrm>
            <a:off x="475861" y="2920482"/>
            <a:ext cx="523447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Titre intercalaire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A4297CF5-3C36-41EE-AA80-3F297B9BA25D}"/>
              </a:ext>
            </a:extLst>
          </p:cNvPr>
          <p:cNvSpPr>
            <a:spLocks noGrp="1"/>
          </p:cNvSpPr>
          <p:nvPr>
            <p:ph type="sldNum" sz="quarter" idx="12"/>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re 8">
            <a:extLst>
              <a:ext uri="{FF2B5EF4-FFF2-40B4-BE49-F238E27FC236}">
                <a16:creationId xmlns:a16="http://schemas.microsoft.com/office/drawing/2014/main" id="{8930ACA4-4F57-487B-9759-51AF27CFACB0}"/>
              </a:ext>
            </a:extLst>
          </p:cNvPr>
          <p:cNvSpPr>
            <a:spLocks noGrp="1"/>
          </p:cNvSpPr>
          <p:nvPr>
            <p:ph type="title" hasCustomPrompt="1"/>
          </p:nvPr>
        </p:nvSpPr>
        <p:spPr>
          <a:xfrm>
            <a:off x="310018" y="2354894"/>
            <a:ext cx="11656264" cy="1899062"/>
          </a:xfrm>
          <a:solidFill>
            <a:srgbClr val="7390A1"/>
          </a:solidFill>
        </p:spPr>
        <p:txBody>
          <a:bodyPr anchor="ctr">
            <a:normAutofit/>
          </a:bodyPr>
          <a:lstStyle>
            <a:lvl1pPr>
              <a:defRPr sz="4400">
                <a:solidFill>
                  <a:schemeClr val="bg1"/>
                </a:solidFill>
                <a:latin typeface="+mj-lt"/>
              </a:defRPr>
            </a:lvl1pPr>
          </a:lstStyle>
          <a:p>
            <a:r>
              <a:rPr lang="fr-FR" dirty="0"/>
              <a:t>TITRE DIAPOSITIVE INTERCALAIRE</a:t>
            </a:r>
          </a:p>
        </p:txBody>
      </p:sp>
      <p:pic>
        <p:nvPicPr>
          <p:cNvPr id="4" name="Image 3"/>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 y="4253956"/>
            <a:ext cx="11661482" cy="309079"/>
          </a:xfrm>
          <a:prstGeom prst="rect">
            <a:avLst/>
          </a:prstGeom>
        </p:spPr>
      </p:pic>
      <p:sp>
        <p:nvSpPr>
          <p:cNvPr id="6" name="Espace réservé du pied de page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270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 intercalaire">
    <p:spTree>
      <p:nvGrpSpPr>
        <p:cNvPr id="1" name=""/>
        <p:cNvGrpSpPr/>
        <p:nvPr/>
      </p:nvGrpSpPr>
      <p:grpSpPr>
        <a:xfrm>
          <a:off x="0" y="0"/>
          <a:ext cx="0" cy="0"/>
          <a:chOff x="0" y="0"/>
          <a:chExt cx="0" cy="0"/>
        </a:xfrm>
      </p:grpSpPr>
      <p:sp>
        <p:nvSpPr>
          <p:cNvPr id="12" name="ZoneTexte 11"/>
          <p:cNvSpPr txBox="1"/>
          <p:nvPr userDrawn="1"/>
        </p:nvSpPr>
        <p:spPr>
          <a:xfrm>
            <a:off x="475861" y="2920482"/>
            <a:ext cx="523447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Titre intercalaire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A4297CF5-3C36-41EE-AA80-3F297B9BA25D}"/>
              </a:ext>
            </a:extLst>
          </p:cNvPr>
          <p:cNvSpPr>
            <a:spLocks noGrp="1"/>
          </p:cNvSpPr>
          <p:nvPr>
            <p:ph type="sldNum" sz="quarter" idx="12"/>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re 8">
            <a:extLst>
              <a:ext uri="{FF2B5EF4-FFF2-40B4-BE49-F238E27FC236}">
                <a16:creationId xmlns:a16="http://schemas.microsoft.com/office/drawing/2014/main" id="{8930ACA4-4F57-487B-9759-51AF27CFACB0}"/>
              </a:ext>
            </a:extLst>
          </p:cNvPr>
          <p:cNvSpPr>
            <a:spLocks noGrp="1"/>
          </p:cNvSpPr>
          <p:nvPr>
            <p:ph type="title" hasCustomPrompt="1"/>
          </p:nvPr>
        </p:nvSpPr>
        <p:spPr>
          <a:xfrm>
            <a:off x="310018" y="2354894"/>
            <a:ext cx="11656264" cy="1899062"/>
          </a:xfrm>
          <a:solidFill>
            <a:srgbClr val="7390A1"/>
          </a:solidFill>
        </p:spPr>
        <p:txBody>
          <a:bodyPr anchor="ctr">
            <a:normAutofit/>
          </a:bodyPr>
          <a:lstStyle>
            <a:lvl1pPr>
              <a:defRPr sz="4400">
                <a:solidFill>
                  <a:schemeClr val="bg1"/>
                </a:solidFill>
                <a:latin typeface="+mj-lt"/>
              </a:defRPr>
            </a:lvl1pPr>
          </a:lstStyle>
          <a:p>
            <a:r>
              <a:rPr lang="fr-FR" dirty="0"/>
              <a:t>TITRE DIAPOSITIVE INTERCALAIRE</a:t>
            </a:r>
          </a:p>
        </p:txBody>
      </p:sp>
      <p:sp>
        <p:nvSpPr>
          <p:cNvPr id="5" name="Espace réservé du pied de page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507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re intercalaire">
    <p:spTree>
      <p:nvGrpSpPr>
        <p:cNvPr id="1" name=""/>
        <p:cNvGrpSpPr/>
        <p:nvPr/>
      </p:nvGrpSpPr>
      <p:grpSpPr>
        <a:xfrm>
          <a:off x="0" y="0"/>
          <a:ext cx="0" cy="0"/>
          <a:chOff x="0" y="0"/>
          <a:chExt cx="0" cy="0"/>
        </a:xfrm>
      </p:grpSpPr>
      <p:sp>
        <p:nvSpPr>
          <p:cNvPr id="12" name="ZoneTexte 11"/>
          <p:cNvSpPr txBox="1"/>
          <p:nvPr userDrawn="1"/>
        </p:nvSpPr>
        <p:spPr>
          <a:xfrm>
            <a:off x="475861" y="2920482"/>
            <a:ext cx="523447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Titre intercalaire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re 8">
            <a:extLst>
              <a:ext uri="{FF2B5EF4-FFF2-40B4-BE49-F238E27FC236}">
                <a16:creationId xmlns:a16="http://schemas.microsoft.com/office/drawing/2014/main" id="{8930ACA4-4F57-487B-9759-51AF27CFACB0}"/>
              </a:ext>
            </a:extLst>
          </p:cNvPr>
          <p:cNvSpPr>
            <a:spLocks noGrp="1"/>
          </p:cNvSpPr>
          <p:nvPr>
            <p:ph type="title" hasCustomPrompt="1"/>
          </p:nvPr>
        </p:nvSpPr>
        <p:spPr>
          <a:xfrm>
            <a:off x="1600200" y="2354894"/>
            <a:ext cx="10366082" cy="1899062"/>
          </a:xfrm>
          <a:solidFill>
            <a:srgbClr val="7390A1"/>
          </a:solidFill>
        </p:spPr>
        <p:txBody>
          <a:bodyPr anchor="ctr">
            <a:normAutofit/>
          </a:bodyPr>
          <a:lstStyle>
            <a:lvl1pPr>
              <a:defRPr sz="4400">
                <a:solidFill>
                  <a:schemeClr val="bg1"/>
                </a:solidFill>
                <a:latin typeface="+mj-lt"/>
              </a:defRPr>
            </a:lvl1pPr>
          </a:lstStyle>
          <a:p>
            <a:r>
              <a:rPr lang="fr-FR" dirty="0"/>
              <a:t>TITRE DIAPOSITIVE INTERCALAIRE</a:t>
            </a:r>
          </a:p>
        </p:txBody>
      </p:sp>
      <p:sp>
        <p:nvSpPr>
          <p:cNvPr id="8" name="Rectangle 7">
            <a:extLst>
              <a:ext uri="{FF2B5EF4-FFF2-40B4-BE49-F238E27FC236}">
                <a16:creationId xmlns:a16="http://schemas.microsoft.com/office/drawing/2014/main" id="{937FA98F-BFB9-4A4A-9441-C4D304FC8108}"/>
              </a:ext>
            </a:extLst>
          </p:cNvPr>
          <p:cNvSpPr/>
          <p:nvPr userDrawn="1"/>
        </p:nvSpPr>
        <p:spPr>
          <a:xfrm>
            <a:off x="304800" y="2354894"/>
            <a:ext cx="1007706" cy="193899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1"/>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708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rma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9" name="Espace réservé du pied de page 8"/>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space réservé du numéro de diapositive 9"/>
          <p:cNvSpPr>
            <a:spLocks noGrp="1"/>
          </p:cNvSpPr>
          <p:nvPr>
            <p:ph type="sldNum" sz="quarter" idx="16"/>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548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orma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1" y="1628138"/>
            <a:ext cx="10711558" cy="2684917"/>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9" name="Espace réservé du pied de page 8"/>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space réservé du numéro de diapositive 9"/>
          <p:cNvSpPr>
            <a:spLocks noGrp="1"/>
          </p:cNvSpPr>
          <p:nvPr>
            <p:ph type="sldNum" sz="quarter" idx="16"/>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Espace réservé du contenu 6">
            <a:extLst>
              <a:ext uri="{FF2B5EF4-FFF2-40B4-BE49-F238E27FC236}">
                <a16:creationId xmlns:a16="http://schemas.microsoft.com/office/drawing/2014/main" id="{615FD5CF-9B20-4668-A120-D72BB3D98B52}"/>
              </a:ext>
            </a:extLst>
          </p:cNvPr>
          <p:cNvSpPr>
            <a:spLocks noGrp="1"/>
          </p:cNvSpPr>
          <p:nvPr>
            <p:ph sz="quarter" idx="17"/>
          </p:nvPr>
        </p:nvSpPr>
        <p:spPr>
          <a:xfrm>
            <a:off x="642241" y="4513713"/>
            <a:ext cx="10711558" cy="1722255"/>
          </a:xfrm>
        </p:spPr>
        <p:txBody>
          <a:bodyPr anchor="ctr">
            <a:normAutofit/>
          </a:bodyPr>
          <a:lstStyle>
            <a:lvl1pPr marL="0" indent="0" algn="ctr">
              <a:lnSpc>
                <a:spcPct val="90000"/>
              </a:lnSpc>
              <a:buNone/>
              <a:defRPr sz="3200" b="1">
                <a:latin typeface="+mn-lt"/>
              </a:defRPr>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dirty="0"/>
              <a:t>Modifier les styles du texte du masque</a:t>
            </a:r>
          </a:p>
        </p:txBody>
      </p:sp>
    </p:spTree>
    <p:extLst>
      <p:ext uri="{BB962C8B-B14F-4D97-AF65-F5344CB8AC3E}">
        <p14:creationId xmlns:p14="http://schemas.microsoft.com/office/powerpoint/2010/main" val="3713415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5354280" cy="397728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6" name="PlaceHolder 3"/>
          <p:cNvSpPr>
            <a:spLocks noGrp="1"/>
          </p:cNvSpPr>
          <p:nvPr>
            <p:ph type="body"/>
          </p:nvPr>
        </p:nvSpPr>
        <p:spPr bwMode="auto">
          <a:xfrm>
            <a:off x="6231960" y="1604520"/>
            <a:ext cx="5354280" cy="397728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Norma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Rectangle 7">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048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ér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3" name="Espace réservé du pied de page 2"/>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801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Aér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Rectangle 8">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551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3" name="Espace réservé du pied de page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1"/>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620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ier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8" name="Rectangle 7">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1"/>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3650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dirty="0"/>
              <a:t>Modifiez le style du titre</a:t>
            </a:r>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3" y="1696624"/>
            <a:ext cx="4844158" cy="4381500"/>
          </a:xfrm>
        </p:spPr>
        <p:txBody>
          <a:bodyPr>
            <a:normAutofit/>
          </a:bodyPr>
          <a:lstStyle>
            <a:lvl1pPr marL="268288" indent="-268288">
              <a:defRPr sz="3200"/>
            </a:lvl1pPr>
            <a:lvl2pPr marL="268288" indent="-268288">
              <a:defRPr sz="2800"/>
            </a:lvl2pPr>
            <a:lvl3pPr marL="268288" indent="-268288">
              <a:defRPr sz="2400"/>
            </a:lvl3pPr>
            <a:lvl4pPr marL="268288" indent="-268288">
              <a:defRPr sz="2000"/>
            </a:lvl4pPr>
            <a:lvl5pPr marL="268288" indent="-268288">
              <a:defRPr sz="2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8" name="Espace réservé du contenu 6">
            <a:extLst>
              <a:ext uri="{FF2B5EF4-FFF2-40B4-BE49-F238E27FC236}">
                <a16:creationId xmlns:a16="http://schemas.microsoft.com/office/drawing/2014/main" id="{D7107845-4C3B-4B69-990A-B3D68C4E4D38}"/>
              </a:ext>
            </a:extLst>
          </p:cNvPr>
          <p:cNvSpPr>
            <a:spLocks noGrp="1"/>
          </p:cNvSpPr>
          <p:nvPr>
            <p:ph sz="quarter" idx="14"/>
          </p:nvPr>
        </p:nvSpPr>
        <p:spPr>
          <a:xfrm>
            <a:off x="6379654" y="1696624"/>
            <a:ext cx="4844158" cy="4381500"/>
          </a:xfrm>
        </p:spPr>
        <p:txBody>
          <a:bodyPr>
            <a:normAutofit/>
          </a:bodyPr>
          <a:lstStyle>
            <a:lvl1pPr marL="358775" indent="-285750">
              <a:defRPr sz="3200"/>
            </a:lvl1pPr>
            <a:lvl2pPr marL="358775" indent="-285750">
              <a:defRPr sz="2800"/>
            </a:lvl2pPr>
            <a:lvl3pPr marL="358775" indent="-285750">
              <a:defRPr sz="2400"/>
            </a:lvl3pPr>
            <a:lvl4pPr marL="358775" indent="-285750">
              <a:defRPr sz="2000"/>
            </a:lvl4pPr>
            <a:lvl5pPr marL="358775" indent="-285750">
              <a:defRPr sz="20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4" name="Connecteur droit 13"/>
          <p:cNvCxnSpPr/>
          <p:nvPr userDrawn="1"/>
        </p:nvCxnSpPr>
        <p:spPr>
          <a:xfrm>
            <a:off x="5933440" y="1696624"/>
            <a:ext cx="0" cy="438150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6"/>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021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5" name="Espace réservé du contenu 2"/>
          <p:cNvSpPr>
            <a:spLocks noGrp="1"/>
          </p:cNvSpPr>
          <p:nvPr>
            <p:ph idx="1" hasCustomPrompt="1"/>
          </p:nvPr>
        </p:nvSpPr>
        <p:spPr>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panose="05000000000000000000" pitchFamily="2" charset="2"/>
              <a:buNone/>
              <a:defRPr sz="4000" b="0" i="1">
                <a:solidFill>
                  <a:srgbClr val="7390A1"/>
                </a:solidFill>
                <a:latin typeface="Calibri Light" panose="020F0302020204030204" pitchFamily="34" charset="0"/>
                <a:cs typeface="Calibri Light" panose="020F0302020204030204" pitchFamily="34" charset="0"/>
              </a:defRPr>
            </a:lvl1pPr>
            <a:lvl2pPr marL="0" indent="0" algn="r">
              <a:spcBef>
                <a:spcPts val="744"/>
              </a:spcBef>
              <a:buClr>
                <a:schemeClr val="accent6">
                  <a:lumMod val="50000"/>
                </a:schemeClr>
              </a:buClr>
              <a:buFont typeface="Wingdings" panose="05000000000000000000" pitchFamily="2" charset="2"/>
              <a:buNone/>
              <a:defRPr sz="1800" baseline="0">
                <a:solidFill>
                  <a:srgbClr val="14283C"/>
                </a:solidFill>
                <a:latin typeface="Calibri Light" panose="020F0302020204030204" pitchFamily="34" charset="0"/>
                <a:cs typeface="Calibri Light" panose="020F0302020204030204" pitchFamily="34" charset="0"/>
              </a:defRPr>
            </a:lvl2pPr>
            <a:lvl3pPr marL="566961" indent="0">
              <a:buClr>
                <a:schemeClr val="accent6">
                  <a:lumMod val="50000"/>
                </a:schemeClr>
              </a:buClr>
              <a:buFont typeface="Wingdings" panose="05000000000000000000" pitchFamily="2" charset="2"/>
              <a:buNone/>
              <a:defRPr>
                <a:latin typeface="Calibri" panose="020F0502020204030204" pitchFamily="34" charset="0"/>
              </a:defRPr>
            </a:lvl3pPr>
            <a:lvl4pPr marL="850442" indent="0">
              <a:buClr>
                <a:schemeClr val="accent6">
                  <a:lumMod val="50000"/>
                </a:schemeClr>
              </a:buClr>
              <a:buFont typeface="Wingdings" panose="05000000000000000000" pitchFamily="2" charset="2"/>
              <a:buNone/>
              <a:defRPr>
                <a:latin typeface="Calibri" panose="020F0502020204030204" pitchFamily="34" charset="0"/>
              </a:defRPr>
            </a:lvl4pPr>
            <a:lvl5pPr marL="1133923" indent="0">
              <a:buClr>
                <a:schemeClr val="accent6">
                  <a:lumMod val="50000"/>
                </a:schemeClr>
              </a:buClr>
              <a:buFont typeface="Wingdings" panose="05000000000000000000" pitchFamily="2" charset="2"/>
              <a:buNone/>
              <a:defRPr>
                <a:latin typeface="Calibri" panose="020F0502020204030204" pitchFamily="34" charset="0"/>
              </a:defRPr>
            </a:lvl5pPr>
          </a:lstStyle>
          <a:p>
            <a:pPr lvl="0"/>
            <a:r>
              <a:rPr lang="fr-FR" dirty="0"/>
              <a:t>« ...citation... »</a:t>
            </a:r>
          </a:p>
          <a:p>
            <a:pPr lvl="1"/>
            <a:endParaRPr lang="fr-FR" dirty="0"/>
          </a:p>
          <a:p>
            <a:pPr lvl="1"/>
            <a:r>
              <a:rPr lang="fr-FR" dirty="0"/>
              <a:t>Nom de l’auteur</a:t>
            </a:r>
          </a:p>
        </p:txBody>
      </p:sp>
      <p:grpSp>
        <p:nvGrpSpPr>
          <p:cNvPr id="11" name="Groupe 10"/>
          <p:cNvGrpSpPr/>
          <p:nvPr userDrawn="1"/>
        </p:nvGrpSpPr>
        <p:grpSpPr>
          <a:xfrm>
            <a:off x="5150498" y="1452872"/>
            <a:ext cx="1934548" cy="855747"/>
            <a:chOff x="5150498" y="498225"/>
            <a:chExt cx="1934548" cy="855747"/>
          </a:xfrm>
        </p:grpSpPr>
        <p:sp>
          <p:nvSpPr>
            <p:cNvPr id="7" name="ZoneTexte 6"/>
            <p:cNvSpPr txBox="1"/>
            <p:nvPr userDrawn="1"/>
          </p:nvSpPr>
          <p:spPr>
            <a:xfrm>
              <a:off x="5727327" y="498225"/>
              <a:ext cx="66141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3000"/>
                    </a:srgbClr>
                  </a:solidFill>
                  <a:effectLst/>
                  <a:uLnTx/>
                  <a:uFillTx/>
                  <a:latin typeface="Wingdings" panose="05000000000000000000" pitchFamily="2" charset="2"/>
                  <a:ea typeface="+mn-ea"/>
                  <a:cs typeface="+mn-cs"/>
                </a:rPr>
                <a:t>}</a:t>
              </a:r>
            </a:p>
          </p:txBody>
        </p:sp>
        <p:cxnSp>
          <p:nvCxnSpPr>
            <p:cNvPr id="9" name="Connecteur droit 8"/>
            <p:cNvCxnSpPr/>
            <p:nvPr userDrawn="1"/>
          </p:nvCxnSpPr>
          <p:spPr>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8" name="Groupe 7"/>
          <p:cNvGrpSpPr/>
          <p:nvPr userDrawn="1"/>
        </p:nvGrpSpPr>
        <p:grpSpPr>
          <a:xfrm>
            <a:off x="5144275" y="5042155"/>
            <a:ext cx="1934548" cy="855747"/>
            <a:chOff x="5144275" y="4320957"/>
            <a:chExt cx="1934548" cy="855747"/>
          </a:xfrm>
        </p:grpSpPr>
        <p:cxnSp>
          <p:nvCxnSpPr>
            <p:cNvPr id="14" name="Connecteur droit 13"/>
            <p:cNvCxnSpPr/>
            <p:nvPr userDrawn="1"/>
          </p:nvCxnSpPr>
          <p:spPr>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a:xfrm>
              <a:off x="5727327" y="4320957"/>
              <a:ext cx="66092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0000"/>
                    </a:srgbClr>
                  </a:solidFill>
                  <a:effectLst/>
                  <a:uLnTx/>
                  <a:uFillTx/>
                  <a:latin typeface="Wingdings" panose="05000000000000000000" pitchFamily="2" charset="2"/>
                  <a:ea typeface="+mn-ea"/>
                  <a:cs typeface="+mn-cs"/>
                </a:rPr>
                <a:t>~</a:t>
              </a:r>
              <a:endParaRPr kumimoji="0" lang="fr-FR" sz="1116" b="0" i="1" u="none" strike="noStrike" kern="1200" cap="none" spc="0" normalizeH="0" baseline="0" noProof="0" dirty="0">
                <a:ln>
                  <a:noFill/>
                </a:ln>
                <a:solidFill>
                  <a:srgbClr val="7390A1">
                    <a:alpha val="50000"/>
                  </a:srgbClr>
                </a:solidFill>
                <a:effectLst/>
                <a:uLnTx/>
                <a:uFillTx/>
                <a:latin typeface="Arial"/>
                <a:ea typeface="+mn-ea"/>
                <a:cs typeface="+mn-cs"/>
              </a:endParaRPr>
            </a:p>
          </p:txBody>
        </p:sp>
      </p:grpSp>
      <p:sp>
        <p:nvSpPr>
          <p:cNvPr id="13" name="Titre 12"/>
          <p:cNvSpPr>
            <a:spLocks noGrp="1"/>
          </p:cNvSpPr>
          <p:nvPr>
            <p:ph type="title"/>
          </p:nvPr>
        </p:nvSpPr>
        <p:spPr/>
        <p:txBody>
          <a:bodyPr/>
          <a:lstStyle/>
          <a:p>
            <a:r>
              <a:rPr lang="fr-FR"/>
              <a:t>Modifiez le style du titre</a:t>
            </a:r>
          </a:p>
        </p:txBody>
      </p:sp>
      <p:pic>
        <p:nvPicPr>
          <p:cNvPr id="20" name="Image 19"/>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2" name="Espace réservé du pied de page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numéro de diapositive 2"/>
          <p:cNvSpPr>
            <a:spLocks noGrp="1"/>
          </p:cNvSpPr>
          <p:nvPr>
            <p:ph type="sldNum" sz="quarter" idx="11"/>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585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itation">
    <p:spTree>
      <p:nvGrpSpPr>
        <p:cNvPr id="1" name=""/>
        <p:cNvGrpSpPr/>
        <p:nvPr/>
      </p:nvGrpSpPr>
      <p:grpSpPr>
        <a:xfrm>
          <a:off x="0" y="0"/>
          <a:ext cx="0" cy="0"/>
          <a:chOff x="0" y="0"/>
          <a:chExt cx="0" cy="0"/>
        </a:xfrm>
      </p:grpSpPr>
      <p:sp>
        <p:nvSpPr>
          <p:cNvPr id="5" name="Espace réservé du contenu 2"/>
          <p:cNvSpPr>
            <a:spLocks noGrp="1"/>
          </p:cNvSpPr>
          <p:nvPr>
            <p:ph idx="1" hasCustomPrompt="1"/>
          </p:nvPr>
        </p:nvSpPr>
        <p:spPr>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panose="05000000000000000000" pitchFamily="2" charset="2"/>
              <a:buNone/>
              <a:defRPr sz="4000" b="0" i="1">
                <a:solidFill>
                  <a:srgbClr val="7390A1"/>
                </a:solidFill>
                <a:latin typeface="Calibri Light" panose="020F0302020204030204" pitchFamily="34" charset="0"/>
                <a:cs typeface="Calibri Light" panose="020F0302020204030204" pitchFamily="34" charset="0"/>
              </a:defRPr>
            </a:lvl1pPr>
            <a:lvl2pPr marL="0" indent="0" algn="r">
              <a:spcBef>
                <a:spcPts val="744"/>
              </a:spcBef>
              <a:buClr>
                <a:schemeClr val="accent6">
                  <a:lumMod val="50000"/>
                </a:schemeClr>
              </a:buClr>
              <a:buFont typeface="Wingdings" panose="05000000000000000000" pitchFamily="2" charset="2"/>
              <a:buNone/>
              <a:defRPr sz="1800" baseline="0">
                <a:solidFill>
                  <a:srgbClr val="14283C"/>
                </a:solidFill>
                <a:latin typeface="Calibri Light" panose="020F0302020204030204" pitchFamily="34" charset="0"/>
                <a:cs typeface="Calibri Light" panose="020F0302020204030204" pitchFamily="34" charset="0"/>
              </a:defRPr>
            </a:lvl2pPr>
            <a:lvl3pPr marL="566961" indent="0">
              <a:buClr>
                <a:schemeClr val="accent6">
                  <a:lumMod val="50000"/>
                </a:schemeClr>
              </a:buClr>
              <a:buFont typeface="Wingdings" panose="05000000000000000000" pitchFamily="2" charset="2"/>
              <a:buNone/>
              <a:defRPr>
                <a:latin typeface="Calibri" panose="020F0502020204030204" pitchFamily="34" charset="0"/>
              </a:defRPr>
            </a:lvl3pPr>
            <a:lvl4pPr marL="850442" indent="0">
              <a:buClr>
                <a:schemeClr val="accent6">
                  <a:lumMod val="50000"/>
                </a:schemeClr>
              </a:buClr>
              <a:buFont typeface="Wingdings" panose="05000000000000000000" pitchFamily="2" charset="2"/>
              <a:buNone/>
              <a:defRPr>
                <a:latin typeface="Calibri" panose="020F0502020204030204" pitchFamily="34" charset="0"/>
              </a:defRPr>
            </a:lvl4pPr>
            <a:lvl5pPr marL="1133923" indent="0">
              <a:buClr>
                <a:schemeClr val="accent6">
                  <a:lumMod val="50000"/>
                </a:schemeClr>
              </a:buClr>
              <a:buFont typeface="Wingdings" panose="05000000000000000000" pitchFamily="2" charset="2"/>
              <a:buNone/>
              <a:defRPr>
                <a:latin typeface="Calibri" panose="020F0502020204030204" pitchFamily="34" charset="0"/>
              </a:defRPr>
            </a:lvl5pPr>
          </a:lstStyle>
          <a:p>
            <a:pPr lvl="0"/>
            <a:r>
              <a:rPr lang="fr-FR" dirty="0"/>
              <a:t>« ...citation... »</a:t>
            </a:r>
          </a:p>
          <a:p>
            <a:pPr lvl="1"/>
            <a:endParaRPr lang="fr-FR"/>
          </a:p>
          <a:p>
            <a:pPr lvl="1"/>
            <a:r>
              <a:rPr lang="fr-FR"/>
              <a:t>Nom </a:t>
            </a:r>
            <a:r>
              <a:rPr lang="fr-FR" dirty="0"/>
              <a:t>de l’auteur</a:t>
            </a:r>
          </a:p>
        </p:txBody>
      </p:sp>
      <p:grpSp>
        <p:nvGrpSpPr>
          <p:cNvPr id="11" name="Groupe 10"/>
          <p:cNvGrpSpPr/>
          <p:nvPr userDrawn="1"/>
        </p:nvGrpSpPr>
        <p:grpSpPr>
          <a:xfrm>
            <a:off x="5150498" y="1452872"/>
            <a:ext cx="1934548" cy="855747"/>
            <a:chOff x="5150498" y="498225"/>
            <a:chExt cx="1934548" cy="855747"/>
          </a:xfrm>
        </p:grpSpPr>
        <p:sp>
          <p:nvSpPr>
            <p:cNvPr id="7" name="ZoneTexte 6"/>
            <p:cNvSpPr txBox="1"/>
            <p:nvPr userDrawn="1"/>
          </p:nvSpPr>
          <p:spPr>
            <a:xfrm>
              <a:off x="5727327" y="498225"/>
              <a:ext cx="66141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3000"/>
                    </a:srgbClr>
                  </a:solidFill>
                  <a:effectLst/>
                  <a:uLnTx/>
                  <a:uFillTx/>
                  <a:latin typeface="Wingdings" panose="05000000000000000000" pitchFamily="2" charset="2"/>
                  <a:ea typeface="+mn-ea"/>
                  <a:cs typeface="+mn-cs"/>
                </a:rPr>
                <a:t>}</a:t>
              </a:r>
            </a:p>
          </p:txBody>
        </p:sp>
        <p:cxnSp>
          <p:nvCxnSpPr>
            <p:cNvPr id="9" name="Connecteur droit 8"/>
            <p:cNvCxnSpPr/>
            <p:nvPr userDrawn="1"/>
          </p:nvCxnSpPr>
          <p:spPr>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8" name="Groupe 7"/>
          <p:cNvGrpSpPr/>
          <p:nvPr userDrawn="1"/>
        </p:nvGrpSpPr>
        <p:grpSpPr>
          <a:xfrm>
            <a:off x="5144275" y="5042155"/>
            <a:ext cx="1934548" cy="855747"/>
            <a:chOff x="5144275" y="4320957"/>
            <a:chExt cx="1934548" cy="855747"/>
          </a:xfrm>
        </p:grpSpPr>
        <p:cxnSp>
          <p:nvCxnSpPr>
            <p:cNvPr id="14" name="Connecteur droit 13"/>
            <p:cNvCxnSpPr/>
            <p:nvPr userDrawn="1"/>
          </p:nvCxnSpPr>
          <p:spPr>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a:xfrm>
              <a:off x="5727327" y="4320957"/>
              <a:ext cx="66092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0000"/>
                    </a:srgbClr>
                  </a:solidFill>
                  <a:effectLst/>
                  <a:uLnTx/>
                  <a:uFillTx/>
                  <a:latin typeface="Wingdings" panose="05000000000000000000" pitchFamily="2" charset="2"/>
                  <a:ea typeface="+mn-ea"/>
                  <a:cs typeface="+mn-cs"/>
                </a:rPr>
                <a:t>~</a:t>
              </a:r>
              <a:endParaRPr kumimoji="0" lang="fr-FR" sz="1116" b="0" i="1" u="none" strike="noStrike" kern="1200" cap="none" spc="0" normalizeH="0" baseline="0" noProof="0" dirty="0">
                <a:ln>
                  <a:noFill/>
                </a:ln>
                <a:solidFill>
                  <a:srgbClr val="7390A1">
                    <a:alpha val="50000"/>
                  </a:srgbClr>
                </a:solidFill>
                <a:effectLst/>
                <a:uLnTx/>
                <a:uFillTx/>
                <a:latin typeface="Arial"/>
                <a:ea typeface="+mn-ea"/>
                <a:cs typeface="+mn-cs"/>
              </a:endParaRPr>
            </a:p>
          </p:txBody>
        </p:sp>
      </p:grpSp>
      <p:sp>
        <p:nvSpPr>
          <p:cNvPr id="13" name="Titre 12"/>
          <p:cNvSpPr>
            <a:spLocks noGrp="1"/>
          </p:cNvSpPr>
          <p:nvPr>
            <p:ph type="title"/>
          </p:nvPr>
        </p:nvSpPr>
        <p:spPr/>
        <p:txBody>
          <a:bodyPr/>
          <a:lstStyle/>
          <a:p>
            <a:r>
              <a:rPr lang="fr-FR"/>
              <a:t>Modifiez le style du titre</a:t>
            </a:r>
          </a:p>
        </p:txBody>
      </p:sp>
      <p:sp>
        <p:nvSpPr>
          <p:cNvPr id="17" name="Rectangle 16">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5"/>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Espace réservé du numéro de diapositive 11"/>
          <p:cNvSpPr>
            <a:spLocks noGrp="1"/>
          </p:cNvSpPr>
          <p:nvPr>
            <p:ph type="sldNum" sz="quarter" idx="11"/>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062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rtouche">
    <p:spTree>
      <p:nvGrpSpPr>
        <p:cNvPr id="1" name=""/>
        <p:cNvGrpSpPr/>
        <p:nvPr/>
      </p:nvGrpSpPr>
      <p:grpSpPr>
        <a:xfrm>
          <a:off x="0" y="0"/>
          <a:ext cx="0" cy="0"/>
          <a:chOff x="0" y="0"/>
          <a:chExt cx="0" cy="0"/>
        </a:xfrm>
      </p:grpSpPr>
      <p:sp>
        <p:nvSpPr>
          <p:cNvPr id="11" name="Rectangle 10"/>
          <p:cNvSpPr/>
          <p:nvPr userDrawn="1"/>
        </p:nvSpPr>
        <p:spPr>
          <a:xfrm>
            <a:off x="304800"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userDrawn="1"/>
        </p:nvSpPr>
        <p:spPr>
          <a:xfrm>
            <a:off x="890251" y="1161455"/>
            <a:ext cx="10151706" cy="4629745"/>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re 21">
            <a:extLst>
              <a:ext uri="{FF2B5EF4-FFF2-40B4-BE49-F238E27FC236}">
                <a16:creationId xmlns:a16="http://schemas.microsoft.com/office/drawing/2014/main" id="{463E0FF3-336E-40AD-9AA2-3021ED1A4687}"/>
              </a:ext>
            </a:extLst>
          </p:cNvPr>
          <p:cNvSpPr>
            <a:spLocks noGrp="1"/>
          </p:cNvSpPr>
          <p:nvPr>
            <p:ph type="title" hasCustomPrompt="1"/>
          </p:nvPr>
        </p:nvSpPr>
        <p:spPr>
          <a:xfrm>
            <a:off x="1018322" y="1309917"/>
            <a:ext cx="9918619" cy="1038836"/>
          </a:xfrm>
        </p:spPr>
        <p:txBody>
          <a:bodyPr anchor="ctr">
            <a:normAutofit/>
          </a:bodyPr>
          <a:lstStyle>
            <a:lvl1pPr algn="ctr">
              <a:defRPr sz="3200">
                <a:solidFill>
                  <a:srgbClr val="7390A1"/>
                </a:solidFill>
                <a:latin typeface="+mj-lt"/>
              </a:defRPr>
            </a:lvl1pPr>
          </a:lstStyle>
          <a:p>
            <a:r>
              <a:rPr lang="fr-FR"/>
              <a:t>COMPOSANTE-SERVICE</a:t>
            </a:r>
            <a:endParaRPr lang="fr-FR" dirty="0"/>
          </a:p>
        </p:txBody>
      </p:sp>
      <p:sp>
        <p:nvSpPr>
          <p:cNvPr id="24" name="Espace réservé du texte 23">
            <a:extLst>
              <a:ext uri="{FF2B5EF4-FFF2-40B4-BE49-F238E27FC236}">
                <a16:creationId xmlns:a16="http://schemas.microsoft.com/office/drawing/2014/main" id="{1BC5A145-FD11-41C8-96D5-DA8FCF6A81F1}"/>
              </a:ext>
            </a:extLst>
          </p:cNvPr>
          <p:cNvSpPr>
            <a:spLocks noGrp="1"/>
          </p:cNvSpPr>
          <p:nvPr>
            <p:ph type="body" sz="quarter" idx="13" hasCustomPrompt="1"/>
          </p:nvPr>
        </p:nvSpPr>
        <p:spPr>
          <a:xfrm>
            <a:off x="1250668" y="2497214"/>
            <a:ext cx="9430871" cy="2200291"/>
          </a:xfrm>
        </p:spPr>
        <p:txBody>
          <a:bodyPr anchor="ctr">
            <a:noAutofit/>
          </a:bodyPr>
          <a:lstStyle>
            <a:lvl1pPr marL="0" indent="0" algn="ctr">
              <a:lnSpc>
                <a:spcPct val="100000"/>
              </a:lnSpc>
              <a:buNone/>
              <a:defRPr sz="1800" baseline="0">
                <a:solidFill>
                  <a:srgbClr val="7390A1"/>
                </a:solidFill>
                <a:latin typeface="+mn-lt"/>
              </a:defRPr>
            </a:lvl1pPr>
          </a:lstStyle>
          <a:p>
            <a:pPr lvl="0"/>
            <a:r>
              <a:rPr lang="fr-FR"/>
              <a:t>NOM PRENOM</a:t>
            </a:r>
          </a:p>
          <a:p>
            <a:pPr lvl="0"/>
            <a:r>
              <a:rPr lang="fr-FR"/>
              <a:t>ADRESSE</a:t>
            </a:r>
          </a:p>
          <a:p>
            <a:pPr lvl="0"/>
            <a:r>
              <a:rPr lang="fr-FR"/>
              <a:t>CODE POSTAL VILLE</a:t>
            </a:r>
          </a:p>
          <a:p>
            <a:pPr lvl="0"/>
            <a:r>
              <a:rPr lang="fr-FR"/>
              <a:t>TEL</a:t>
            </a:r>
          </a:p>
        </p:txBody>
      </p:sp>
      <p:sp>
        <p:nvSpPr>
          <p:cNvPr id="10" name="Rectangle 9"/>
          <p:cNvSpPr/>
          <p:nvPr userDrawn="1"/>
        </p:nvSpPr>
        <p:spPr>
          <a:xfrm>
            <a:off x="11349502"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Espace réservé du pied de page 1"/>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a:xfrm>
            <a:off x="11305360" y="6567056"/>
            <a:ext cx="865312" cy="291211"/>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712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x" userDrawn="1">
  <p:cSld name="Title Slide">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subTitle"/>
          </p:nvPr>
        </p:nvSpPr>
        <p:spPr bwMode="auto">
          <a:xfrm>
            <a:off x="609480" y="1604520"/>
            <a:ext cx="10972440" cy="3977280"/>
          </a:xfrm>
          <a:prstGeom prst="rect">
            <a:avLst/>
          </a:prstGeom>
        </p:spPr>
        <p:txBody>
          <a:bodyPr lIns="0" tIns="0" rIns="0" bIns="0" anchor="ctr">
            <a:noAutofit/>
          </a:bodyPr>
          <a:lstStyle/>
          <a:p>
            <a:pPr algn="ctr">
              <a:defRPr/>
            </a:pPr>
            <a:endParaRPr lang="fr-FR" sz="3200" b="0" strike="noStrike" spc="-1">
              <a:latin typeface="Arial"/>
            </a:endParaRPr>
          </a:p>
        </p:txBody>
      </p:sp>
    </p:spTree>
    <p:extLst>
      <p:ext uri="{BB962C8B-B14F-4D97-AF65-F5344CB8AC3E}">
        <p14:creationId xmlns:p14="http://schemas.microsoft.com/office/powerpoint/2010/main" val="3628015079"/>
      </p:ext>
    </p:extLst>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Tree>
  </p:cSld>
  <p:clrMapOvr>
    <a:masterClrMapping/>
  </p:clrMapOvr>
  <p:hf/>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r>
              <a:rPr lang="fr-FR"/>
              <a:t>Direction des Enseignements et du suivi des Parcours Étudiants</a:t>
            </a:r>
          </a:p>
        </p:txBody>
      </p:sp>
      <p:sp>
        <p:nvSpPr>
          <p:cNvPr id="6" name="Espace réservé du numéro de diapositive 5"/>
          <p:cNvSpPr>
            <a:spLocks noGrp="1"/>
          </p:cNvSpPr>
          <p:nvPr>
            <p:ph type="sldNum" sz="quarter" idx="12"/>
          </p:nvPr>
        </p:nvSpPr>
        <p:spPr/>
        <p:txBody>
          <a:bodyPr/>
          <a:lstStyle/>
          <a:p>
            <a:fld id="{0F86248E-2977-4D52-8E54-55E9C8BC3ADC}" type="slidenum">
              <a:rPr lang="fr-FR" smtClean="0"/>
              <a:t>‹N°›</a:t>
            </a:fld>
            <a:endParaRPr lang="fr-FR"/>
          </a:p>
        </p:txBody>
      </p:sp>
    </p:spTree>
    <p:extLst>
      <p:ext uri="{BB962C8B-B14F-4D97-AF65-F5344CB8AC3E}">
        <p14:creationId xmlns:p14="http://schemas.microsoft.com/office/powerpoint/2010/main" val="2184031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blank" userDrawn="1">
  <p:cSld name="Blank Slide">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165353094"/>
      </p:ext>
    </p:extLst>
  </p:cSld>
  <p:clrMapOvr>
    <a:masterClrMapping/>
  </p:clrMapOvr>
  <p:hf/>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preserve="1" userDrawn="1">
  <p:cSld name="Titre diaporama">
    <p:spTree>
      <p:nvGrpSpPr>
        <p:cNvPr id="1" name=""/>
        <p:cNvGrpSpPr/>
        <p:nvPr/>
      </p:nvGrpSpPr>
      <p:grpSpPr bwMode="auto">
        <a:xfrm>
          <a:off x="0" y="0"/>
          <a:ext cx="0" cy="0"/>
          <a:chOff x="0" y="0"/>
          <a:chExt cx="0" cy="0"/>
        </a:xfrm>
      </p:grpSpPr>
      <p:sp>
        <p:nvSpPr>
          <p:cNvPr id="4" name="Rectangle 10"/>
          <p:cNvSpPr/>
          <p:nvPr userDrawn="1"/>
        </p:nvSpPr>
        <p:spPr bwMode="auto">
          <a:xfrm>
            <a:off x="304800" y="1161456"/>
            <a:ext cx="1007706" cy="373622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5" name="Rectangle 2"/>
          <p:cNvSpPr/>
          <p:nvPr userDrawn="1"/>
        </p:nvSpPr>
        <p:spPr bwMode="auto">
          <a:xfrm>
            <a:off x="1670180" y="1161455"/>
            <a:ext cx="10151706" cy="3736223"/>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6" name="Titre 21"/>
          <p:cNvSpPr>
            <a:spLocks noGrp="1"/>
          </p:cNvSpPr>
          <p:nvPr>
            <p:ph type="title" hasCustomPrompt="1"/>
          </p:nvPr>
        </p:nvSpPr>
        <p:spPr bwMode="auto">
          <a:xfrm>
            <a:off x="1798252" y="1309917"/>
            <a:ext cx="9895562" cy="3456292"/>
          </a:xfrm>
        </p:spPr>
        <p:txBody>
          <a:bodyPr anchor="ctr">
            <a:normAutofit/>
          </a:bodyPr>
          <a:lstStyle>
            <a:lvl1pPr algn="ctr">
              <a:defRPr sz="3600">
                <a:solidFill>
                  <a:srgbClr val="7390A1"/>
                </a:solidFill>
                <a:latin typeface="+mn-lt"/>
              </a:defRPr>
            </a:lvl1pPr>
          </a:lstStyle>
          <a:p>
            <a:pPr>
              <a:defRPr/>
            </a:pPr>
            <a:r>
              <a:rPr lang="fr-FR"/>
              <a:t>TITRE GENERAL DU DIAPORAMA</a:t>
            </a:r>
            <a:endParaRPr/>
          </a:p>
        </p:txBody>
      </p:sp>
      <p:sp>
        <p:nvSpPr>
          <p:cNvPr id="7" name="Espace réservé du texte 23"/>
          <p:cNvSpPr>
            <a:spLocks noGrp="1"/>
          </p:cNvSpPr>
          <p:nvPr>
            <p:ph type="body" sz="quarter" idx="13" hasCustomPrompt="1"/>
          </p:nvPr>
        </p:nvSpPr>
        <p:spPr bwMode="auto">
          <a:xfrm>
            <a:off x="1670180" y="5093571"/>
            <a:ext cx="10151706" cy="789138"/>
          </a:xfrm>
        </p:spPr>
        <p:txBody>
          <a:bodyPr anchor="ctr">
            <a:noAutofit/>
          </a:bodyPr>
          <a:lstStyle>
            <a:lvl1pPr marL="0" indent="0" algn="ctr">
              <a:lnSpc>
                <a:spcPct val="100000"/>
              </a:lnSpc>
              <a:buNone/>
              <a:defRPr sz="1800">
                <a:solidFill>
                  <a:srgbClr val="7390A1"/>
                </a:solidFill>
                <a:latin typeface="+mn-lt"/>
              </a:defRPr>
            </a:lvl1pPr>
          </a:lstStyle>
          <a:p>
            <a:pPr lvl="0">
              <a:defRPr/>
            </a:pPr>
            <a:r>
              <a:rPr lang="fr-FR"/>
              <a:t>Auteur – Composante - Service</a:t>
            </a:r>
            <a:endParaRPr/>
          </a:p>
          <a:p>
            <a:pPr lvl="0">
              <a:defRPr/>
            </a:pPr>
            <a:r>
              <a:rPr lang="fr-FR"/>
              <a:t>Date</a:t>
            </a:r>
            <a:endParaRPr/>
          </a:p>
        </p:txBody>
      </p:sp>
      <p:sp>
        <p:nvSpPr>
          <p:cNvPr id="8" name="Espace réservé du pied de page 6"/>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9" name="Espace réservé du numéro de diapositive 7"/>
          <p:cNvSpPr>
            <a:spLocks noGrp="1"/>
          </p:cNvSpPr>
          <p:nvPr>
            <p:ph type="sldNum" sz="quarter" idx="16"/>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61335072"/>
      </p:ext>
    </p:extLst>
  </p:cSld>
  <p:clrMapOvr>
    <a:masterClrMapping/>
  </p:clrMapOvr>
  <p:hf/>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preserve="1" userDrawn="1">
  <p:cSld name="Titre intercalaire">
    <p:spTree>
      <p:nvGrpSpPr>
        <p:cNvPr id="1" name=""/>
        <p:cNvGrpSpPr/>
        <p:nvPr/>
      </p:nvGrpSpPr>
      <p:grpSpPr bwMode="auto">
        <a:xfrm>
          <a:off x="0" y="0"/>
          <a:ext cx="0" cy="0"/>
          <a:chOff x="0" y="0"/>
          <a:chExt cx="0" cy="0"/>
        </a:xfrm>
      </p:grpSpPr>
      <p:sp>
        <p:nvSpPr>
          <p:cNvPr id="4" name="ZoneTexte 11"/>
          <p:cNvSpPr>
            <a:spLocks noAdjustHandles="1"/>
          </p:cNvSpPr>
          <p:nvPr userDrawn="1"/>
        </p:nvSpPr>
        <p:spPr bwMode="auto">
          <a:xfrm>
            <a:off x="475861" y="2920482"/>
            <a:ext cx="5234474" cy="193899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4000" b="0" i="0" u="none" strike="noStrike" cap="none" spc="0" dirty="0">
                <a:ln>
                  <a:noFill/>
                </a:ln>
                <a:solidFill>
                  <a:prstClr val="white"/>
                </a:solidFill>
                <a:latin typeface="Calibri"/>
                <a:ea typeface="+mn-ea"/>
                <a:cs typeface="+mn-cs"/>
              </a:rPr>
              <a:t>Titre intercalaire</a:t>
            </a:r>
            <a:endParaRPr dirty="0"/>
          </a:p>
          <a:p>
            <a:pPr marL="0" marR="0" lvl="0" indent="0" algn="l" defTabSz="914400">
              <a:lnSpc>
                <a:spcPct val="100000"/>
              </a:lnSpc>
              <a:spcBef>
                <a:spcPts val="0"/>
              </a:spcBef>
              <a:spcAft>
                <a:spcPts val="0"/>
              </a:spcAft>
              <a:buClrTx/>
              <a:buSzTx/>
              <a:buFontTx/>
              <a:buNone/>
              <a:defRPr/>
            </a:pPr>
            <a:endParaRPr lang="fr-FR" sz="4000" b="0" i="0" u="none" strike="noStrike" cap="none" spc="0" dirty="0">
              <a:ln>
                <a:noFill/>
              </a:ln>
              <a:solidFill>
                <a:prstClr val="white"/>
              </a:solidFill>
              <a:latin typeface="Calibri"/>
              <a:ea typeface="+mn-ea"/>
              <a:cs typeface="+mn-cs"/>
            </a:endParaRPr>
          </a:p>
          <a:p>
            <a:pPr marL="0" marR="0" lvl="0" indent="0" algn="l" defTabSz="914400">
              <a:lnSpc>
                <a:spcPct val="100000"/>
              </a:lnSpc>
              <a:spcBef>
                <a:spcPts val="0"/>
              </a:spcBef>
              <a:spcAft>
                <a:spcPts val="0"/>
              </a:spcAft>
              <a:buClrTx/>
              <a:buSzTx/>
              <a:buFontTx/>
              <a:buNone/>
              <a:defRPr/>
            </a:pPr>
            <a:endParaRPr lang="fr-FR" sz="4000" b="0" i="0" u="none" strike="noStrike" cap="none" spc="0" dirty="0">
              <a:ln>
                <a:noFill/>
              </a:ln>
              <a:solidFill>
                <a:prstClr val="white"/>
              </a:solidFill>
              <a:latin typeface="Calibri"/>
              <a:ea typeface="+mn-ea"/>
              <a:cs typeface="+mn-cs"/>
            </a:endParaRPr>
          </a:p>
        </p:txBody>
      </p:sp>
      <p:sp>
        <p:nvSpPr>
          <p:cNvPr id="5" name="Espace réservé du numéro de diapositive 6"/>
          <p:cNvSpPr>
            <a:spLocks noGrp="1"/>
          </p:cNvSpPr>
          <p:nvPr>
            <p:ph type="sldNum" sz="quarter" idx="12"/>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
        <p:nvSpPr>
          <p:cNvPr id="6" name="Titre 8"/>
          <p:cNvSpPr>
            <a:spLocks noGrp="1"/>
          </p:cNvSpPr>
          <p:nvPr>
            <p:ph type="title" hasCustomPrompt="1"/>
          </p:nvPr>
        </p:nvSpPr>
        <p:spPr bwMode="auto">
          <a:xfrm>
            <a:off x="310018" y="2354894"/>
            <a:ext cx="11656264" cy="1899062"/>
          </a:xfrm>
          <a:prstGeom prst="rect">
            <a:avLst/>
          </a:prstGeom>
          <a:solidFill>
            <a:srgbClr val="7390A1"/>
          </a:solidFill>
        </p:spPr>
        <p:txBody>
          <a:bodyPr anchor="ctr">
            <a:normAutofit/>
          </a:bodyPr>
          <a:lstStyle>
            <a:lvl1pPr>
              <a:defRPr sz="4400">
                <a:solidFill>
                  <a:schemeClr val="bg1"/>
                </a:solidFill>
                <a:latin typeface="+mj-lt"/>
              </a:defRPr>
            </a:lvl1pPr>
          </a:lstStyle>
          <a:p>
            <a:pPr>
              <a:defRPr/>
            </a:pPr>
            <a:r>
              <a:rPr lang="fr-FR"/>
              <a:t>TITRE DIAPOSITIVE INTERCALAIRE</a:t>
            </a:r>
            <a:endParaRPr/>
          </a:p>
        </p:txBody>
      </p:sp>
      <p:pic>
        <p:nvPicPr>
          <p:cNvPr id="7" name="Image 3"/>
          <p:cNvPicPr>
            <a:picLocks noChangeAspect="1"/>
          </p:cNvPicPr>
          <p:nvPr userDrawn="1"/>
        </p:nvPicPr>
        <p:blipFill>
          <a:blip r:embed="rId2"/>
          <a:stretch/>
        </p:blipFill>
        <p:spPr bwMode="auto">
          <a:xfrm>
            <a:off x="304800" y="4253956"/>
            <a:ext cx="11661482" cy="309079"/>
          </a:xfrm>
          <a:prstGeom prst="rect">
            <a:avLst/>
          </a:prstGeom>
        </p:spPr>
      </p:pic>
      <p:sp>
        <p:nvSpPr>
          <p:cNvPr id="8" name="Espace réservé du pied de page 5"/>
          <p:cNvSpPr>
            <a:spLocks noGrp="1"/>
          </p:cNvSpPr>
          <p:nvPr>
            <p:ph type="ftr" sz="quarter" idx="13"/>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Tree>
    <p:extLst>
      <p:ext uri="{BB962C8B-B14F-4D97-AF65-F5344CB8AC3E}">
        <p14:creationId xmlns:p14="http://schemas.microsoft.com/office/powerpoint/2010/main" val="3938568490"/>
      </p:ext>
    </p:extLst>
  </p:cSld>
  <p:clrMapOvr>
    <a:masterClrMapping/>
  </p:clrMapOvr>
  <p:hf/>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preserve="1" userDrawn="1">
  <p:cSld name="1_Titre intercalaire">
    <p:spTree>
      <p:nvGrpSpPr>
        <p:cNvPr id="1" name=""/>
        <p:cNvGrpSpPr/>
        <p:nvPr/>
      </p:nvGrpSpPr>
      <p:grpSpPr bwMode="auto">
        <a:xfrm>
          <a:off x="0" y="0"/>
          <a:ext cx="0" cy="0"/>
          <a:chOff x="0" y="0"/>
          <a:chExt cx="0" cy="0"/>
        </a:xfrm>
      </p:grpSpPr>
      <p:sp>
        <p:nvSpPr>
          <p:cNvPr id="4" name="ZoneTexte 11"/>
          <p:cNvSpPr>
            <a:spLocks noAdjustHandles="1"/>
          </p:cNvSpPr>
          <p:nvPr userDrawn="1"/>
        </p:nvSpPr>
        <p:spPr bwMode="auto">
          <a:xfrm>
            <a:off x="475861" y="2920482"/>
            <a:ext cx="5234474" cy="193899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4000" b="0" i="0" u="none" strike="noStrike" cap="none" spc="0" dirty="0">
                <a:ln>
                  <a:noFill/>
                </a:ln>
                <a:solidFill>
                  <a:prstClr val="white"/>
                </a:solidFill>
                <a:latin typeface="Calibri"/>
                <a:ea typeface="+mn-ea"/>
                <a:cs typeface="+mn-cs"/>
              </a:rPr>
              <a:t>Titre intercalaire</a:t>
            </a:r>
            <a:endParaRPr dirty="0"/>
          </a:p>
          <a:p>
            <a:pPr marL="0" marR="0" lvl="0" indent="0" algn="l" defTabSz="914400">
              <a:lnSpc>
                <a:spcPct val="100000"/>
              </a:lnSpc>
              <a:spcBef>
                <a:spcPts val="0"/>
              </a:spcBef>
              <a:spcAft>
                <a:spcPts val="0"/>
              </a:spcAft>
              <a:buClrTx/>
              <a:buSzTx/>
              <a:buFontTx/>
              <a:buNone/>
              <a:defRPr/>
            </a:pPr>
            <a:endParaRPr lang="fr-FR" sz="4000" b="0" i="0" u="none" strike="noStrike" cap="none" spc="0" dirty="0">
              <a:ln>
                <a:noFill/>
              </a:ln>
              <a:solidFill>
                <a:prstClr val="white"/>
              </a:solidFill>
              <a:latin typeface="Calibri"/>
              <a:ea typeface="+mn-ea"/>
              <a:cs typeface="+mn-cs"/>
            </a:endParaRPr>
          </a:p>
          <a:p>
            <a:pPr marL="0" marR="0" lvl="0" indent="0" algn="l" defTabSz="914400">
              <a:lnSpc>
                <a:spcPct val="100000"/>
              </a:lnSpc>
              <a:spcBef>
                <a:spcPts val="0"/>
              </a:spcBef>
              <a:spcAft>
                <a:spcPts val="0"/>
              </a:spcAft>
              <a:buClrTx/>
              <a:buSzTx/>
              <a:buFontTx/>
              <a:buNone/>
              <a:defRPr/>
            </a:pPr>
            <a:endParaRPr lang="fr-FR" sz="4000" b="0" i="0" u="none" strike="noStrike" cap="none" spc="0" dirty="0">
              <a:ln>
                <a:noFill/>
              </a:ln>
              <a:solidFill>
                <a:prstClr val="white"/>
              </a:solidFill>
              <a:latin typeface="Calibri"/>
              <a:ea typeface="+mn-ea"/>
              <a:cs typeface="+mn-cs"/>
            </a:endParaRPr>
          </a:p>
        </p:txBody>
      </p:sp>
      <p:sp>
        <p:nvSpPr>
          <p:cNvPr id="5" name="Espace réservé du numéro de diapositive 6"/>
          <p:cNvSpPr>
            <a:spLocks noGrp="1"/>
          </p:cNvSpPr>
          <p:nvPr>
            <p:ph type="sldNum" sz="quarter" idx="12"/>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
        <p:nvSpPr>
          <p:cNvPr id="6" name="Titre 8"/>
          <p:cNvSpPr>
            <a:spLocks noGrp="1"/>
          </p:cNvSpPr>
          <p:nvPr>
            <p:ph type="title" hasCustomPrompt="1"/>
          </p:nvPr>
        </p:nvSpPr>
        <p:spPr bwMode="auto">
          <a:xfrm>
            <a:off x="310018" y="2354894"/>
            <a:ext cx="11656264" cy="1899062"/>
          </a:xfrm>
          <a:prstGeom prst="rect">
            <a:avLst/>
          </a:prstGeom>
          <a:solidFill>
            <a:srgbClr val="7390A1"/>
          </a:solidFill>
        </p:spPr>
        <p:txBody>
          <a:bodyPr anchor="ctr">
            <a:normAutofit/>
          </a:bodyPr>
          <a:lstStyle>
            <a:lvl1pPr>
              <a:defRPr sz="4400">
                <a:solidFill>
                  <a:schemeClr val="bg1"/>
                </a:solidFill>
                <a:latin typeface="+mj-lt"/>
              </a:defRPr>
            </a:lvl1pPr>
          </a:lstStyle>
          <a:p>
            <a:pPr>
              <a:defRPr/>
            </a:pPr>
            <a:r>
              <a:rPr lang="fr-FR"/>
              <a:t>TITRE DIAPOSITIVE INTERCALAIRE</a:t>
            </a:r>
            <a:endParaRPr/>
          </a:p>
        </p:txBody>
      </p:sp>
      <p:sp>
        <p:nvSpPr>
          <p:cNvPr id="7" name="Espace réservé du pied de page 4"/>
          <p:cNvSpPr>
            <a:spLocks noGrp="1"/>
          </p:cNvSpPr>
          <p:nvPr>
            <p:ph type="ftr" sz="quarter" idx="13"/>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Tree>
    <p:extLst>
      <p:ext uri="{BB962C8B-B14F-4D97-AF65-F5344CB8AC3E}">
        <p14:creationId xmlns:p14="http://schemas.microsoft.com/office/powerpoint/2010/main" val="3871034122"/>
      </p:ext>
    </p:extLst>
  </p:cSld>
  <p:clrMapOvr>
    <a:masterClrMapping/>
  </p:clrMapOvr>
  <p:hf/>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preserve="1" userDrawn="1">
  <p:cSld name="3_Titre intercalaire">
    <p:spTree>
      <p:nvGrpSpPr>
        <p:cNvPr id="1" name=""/>
        <p:cNvGrpSpPr/>
        <p:nvPr/>
      </p:nvGrpSpPr>
      <p:grpSpPr bwMode="auto">
        <a:xfrm>
          <a:off x="0" y="0"/>
          <a:ext cx="0" cy="0"/>
          <a:chOff x="0" y="0"/>
          <a:chExt cx="0" cy="0"/>
        </a:xfrm>
      </p:grpSpPr>
      <p:sp>
        <p:nvSpPr>
          <p:cNvPr id="4" name="ZoneTexte 11"/>
          <p:cNvSpPr>
            <a:spLocks noAdjustHandles="1"/>
          </p:cNvSpPr>
          <p:nvPr userDrawn="1"/>
        </p:nvSpPr>
        <p:spPr bwMode="auto">
          <a:xfrm>
            <a:off x="475861" y="2920482"/>
            <a:ext cx="5234474" cy="193899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r-FR" sz="4000" b="0" i="0" u="none" strike="noStrike" cap="none" spc="0" dirty="0">
                <a:ln>
                  <a:noFill/>
                </a:ln>
                <a:solidFill>
                  <a:prstClr val="white"/>
                </a:solidFill>
                <a:latin typeface="Calibri"/>
                <a:ea typeface="+mn-ea"/>
                <a:cs typeface="+mn-cs"/>
              </a:rPr>
              <a:t>Titre intercalaire</a:t>
            </a:r>
            <a:endParaRPr dirty="0"/>
          </a:p>
          <a:p>
            <a:pPr marL="0" marR="0" lvl="0" indent="0" algn="l" defTabSz="914400">
              <a:lnSpc>
                <a:spcPct val="100000"/>
              </a:lnSpc>
              <a:spcBef>
                <a:spcPts val="0"/>
              </a:spcBef>
              <a:spcAft>
                <a:spcPts val="0"/>
              </a:spcAft>
              <a:buClrTx/>
              <a:buSzTx/>
              <a:buFontTx/>
              <a:buNone/>
              <a:defRPr/>
            </a:pPr>
            <a:endParaRPr lang="fr-FR" sz="4000" b="0" i="0" u="none" strike="noStrike" cap="none" spc="0" dirty="0">
              <a:ln>
                <a:noFill/>
              </a:ln>
              <a:solidFill>
                <a:prstClr val="white"/>
              </a:solidFill>
              <a:latin typeface="Calibri"/>
              <a:ea typeface="+mn-ea"/>
              <a:cs typeface="+mn-cs"/>
            </a:endParaRPr>
          </a:p>
          <a:p>
            <a:pPr marL="0" marR="0" lvl="0" indent="0" algn="l" defTabSz="914400">
              <a:lnSpc>
                <a:spcPct val="100000"/>
              </a:lnSpc>
              <a:spcBef>
                <a:spcPts val="0"/>
              </a:spcBef>
              <a:spcAft>
                <a:spcPts val="0"/>
              </a:spcAft>
              <a:buClrTx/>
              <a:buSzTx/>
              <a:buFontTx/>
              <a:buNone/>
              <a:defRPr/>
            </a:pPr>
            <a:endParaRPr lang="fr-FR" sz="4000" b="0" i="0" u="none" strike="noStrike" cap="none" spc="0" dirty="0">
              <a:ln>
                <a:noFill/>
              </a:ln>
              <a:solidFill>
                <a:prstClr val="white"/>
              </a:solidFill>
              <a:latin typeface="Calibri"/>
              <a:ea typeface="+mn-ea"/>
              <a:cs typeface="+mn-cs"/>
            </a:endParaRPr>
          </a:p>
        </p:txBody>
      </p:sp>
      <p:sp>
        <p:nvSpPr>
          <p:cNvPr id="5" name="Titre 8"/>
          <p:cNvSpPr>
            <a:spLocks noGrp="1"/>
          </p:cNvSpPr>
          <p:nvPr>
            <p:ph type="title" hasCustomPrompt="1"/>
          </p:nvPr>
        </p:nvSpPr>
        <p:spPr bwMode="auto">
          <a:xfrm>
            <a:off x="1600200" y="2354894"/>
            <a:ext cx="10366082" cy="1899062"/>
          </a:xfrm>
          <a:prstGeom prst="rect">
            <a:avLst/>
          </a:prstGeom>
          <a:solidFill>
            <a:srgbClr val="7390A1"/>
          </a:solidFill>
        </p:spPr>
        <p:txBody>
          <a:bodyPr anchor="ctr">
            <a:normAutofit/>
          </a:bodyPr>
          <a:lstStyle>
            <a:lvl1pPr>
              <a:defRPr sz="4400">
                <a:solidFill>
                  <a:schemeClr val="bg1"/>
                </a:solidFill>
                <a:latin typeface="+mj-lt"/>
              </a:defRPr>
            </a:lvl1pPr>
          </a:lstStyle>
          <a:p>
            <a:pPr>
              <a:defRPr/>
            </a:pPr>
            <a:r>
              <a:rPr lang="fr-FR"/>
              <a:t>TITRE DIAPOSITIVE INTERCALAIRE</a:t>
            </a:r>
            <a:endParaRPr/>
          </a:p>
        </p:txBody>
      </p:sp>
      <p:sp>
        <p:nvSpPr>
          <p:cNvPr id="6" name="Rectangle 7"/>
          <p:cNvSpPr/>
          <p:nvPr userDrawn="1"/>
        </p:nvSpPr>
        <p:spPr bwMode="auto">
          <a:xfrm>
            <a:off x="304800" y="2354894"/>
            <a:ext cx="1007706" cy="193899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7" name="Espace réservé du numéro de diapositive 4"/>
          <p:cNvSpPr>
            <a:spLocks noGrp="1"/>
          </p:cNvSpPr>
          <p:nvPr>
            <p:ph type="sldNum" sz="quarter" idx="11"/>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
        <p:nvSpPr>
          <p:cNvPr id="8" name="Espace réservé du pied de page 5"/>
          <p:cNvSpPr>
            <a:spLocks noGrp="1"/>
          </p:cNvSpPr>
          <p:nvPr>
            <p:ph type="ftr" sz="quarter" idx="12"/>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Tree>
    <p:extLst>
      <p:ext uri="{BB962C8B-B14F-4D97-AF65-F5344CB8AC3E}">
        <p14:creationId xmlns:p14="http://schemas.microsoft.com/office/powerpoint/2010/main" val="1735395520"/>
      </p:ext>
    </p:extLst>
  </p:cSld>
  <p:clrMapOvr>
    <a:masterClrMapping/>
  </p:clrMapOvr>
  <p:hf/>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preserve="1" userDrawn="1">
  <p:cSld name="Norma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5"/>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pied de page 8"/>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8" name="Espace réservé du numéro de diapositive 9"/>
          <p:cNvSpPr>
            <a:spLocks noGrp="1"/>
          </p:cNvSpPr>
          <p:nvPr>
            <p:ph type="sldNum" sz="quarter" idx="16"/>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0080121"/>
      </p:ext>
    </p:extLst>
  </p:cSld>
  <p:clrMapOvr>
    <a:masterClrMapping/>
  </p:clrMapOvr>
  <p:hf/>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2_Norma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1" y="1628138"/>
            <a:ext cx="10711558" cy="2684917"/>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5"/>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pied de page 8"/>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8" name="Espace réservé du numéro de diapositive 9"/>
          <p:cNvSpPr>
            <a:spLocks noGrp="1"/>
          </p:cNvSpPr>
          <p:nvPr>
            <p:ph type="sldNum" sz="quarter" idx="16"/>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
        <p:nvSpPr>
          <p:cNvPr id="9" name="Espace réservé du contenu 6"/>
          <p:cNvSpPr>
            <a:spLocks noGrp="1"/>
          </p:cNvSpPr>
          <p:nvPr>
            <p:ph sz="quarter" idx="17"/>
          </p:nvPr>
        </p:nvSpPr>
        <p:spPr bwMode="auto">
          <a:xfrm>
            <a:off x="642241" y="4513713"/>
            <a:ext cx="10711558" cy="1722255"/>
          </a:xfrm>
        </p:spPr>
        <p:txBody>
          <a:bodyPr anchor="ctr">
            <a:normAutofit/>
          </a:bodyPr>
          <a:lstStyle>
            <a:lvl1pPr marL="0" indent="0" algn="ctr">
              <a:lnSpc>
                <a:spcPct val="90000"/>
              </a:lnSpc>
              <a:buNone/>
              <a:defRPr sz="3200" b="1">
                <a:latin typeface="+mn-lt"/>
              </a:defRPr>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p:txBody>
      </p:sp>
    </p:spTree>
    <p:extLst>
      <p:ext uri="{BB962C8B-B14F-4D97-AF65-F5344CB8AC3E}">
        <p14:creationId xmlns:p14="http://schemas.microsoft.com/office/powerpoint/2010/main" val="3850519146"/>
      </p:ext>
    </p:extLst>
  </p:cSld>
  <p:clrMapOvr>
    <a:masterClrMapping/>
  </p:clrMapOvr>
  <p:hf/>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PhAnim="0" preserve="1" userDrawn="1">
  <p:cSld name="1_Norma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Rectangle 7"/>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7" name="Espace réservé du pied de page 2"/>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8" name="Espace réservé du numéro de diapositive 3"/>
          <p:cNvSpPr>
            <a:spLocks noGrp="1"/>
          </p:cNvSpPr>
          <p:nvPr>
            <p:ph type="sldNum" sz="quarter" idx="15"/>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18944671"/>
      </p:ext>
    </p:extLst>
  </p:cSld>
  <p:clrMapOvr>
    <a:masterClrMapping/>
  </p:clrMapOvr>
  <p:hf/>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preserve="1" userDrawn="1">
  <p:cSld name="Aéré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11"/>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pied de page 2"/>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8" name="Espace réservé du numéro de diapositive 3"/>
          <p:cNvSpPr>
            <a:spLocks noGrp="1"/>
          </p:cNvSpPr>
          <p:nvPr>
            <p:ph type="sldNum" sz="quarter" idx="15"/>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10224688"/>
      </p:ext>
    </p:extLst>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4" name="PlaceHolder 1"/>
          <p:cNvSpPr>
            <a:spLocks noGrp="1"/>
          </p:cNvSpPr>
          <p:nvPr>
            <p:ph type="subTitle"/>
          </p:nvPr>
        </p:nvSpPr>
        <p:spPr bwMode="auto">
          <a:xfrm>
            <a:off x="1523880" y="1122480"/>
            <a:ext cx="9143640" cy="11066760"/>
          </a:xfrm>
          <a:prstGeom prst="rect">
            <a:avLst/>
          </a:prstGeom>
        </p:spPr>
        <p:txBody>
          <a:bodyPr lIns="0" tIns="0" rIns="0" bIns="0" anchor="ctr">
            <a:noAutofit/>
          </a:bodyPr>
          <a:lstStyle/>
          <a:p>
            <a:pPr algn="ctr">
              <a:defRPr/>
            </a:pPr>
            <a:endParaRPr lang="fr-FR" sz="3200" b="0" strike="noStrike" spc="-1">
              <a:latin typeface="Arial"/>
            </a:endParaRPr>
          </a:p>
        </p:txBody>
      </p:sp>
    </p:spTree>
  </p:cSld>
  <p:clrMapOvr>
    <a:masterClrMapping/>
  </p:clrMapOvr>
  <p:hf/>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PhAnim="0" preserve="1" userDrawn="1">
  <p:cSld name="1_Aéré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Rectangle 8"/>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7" name="Espace réservé du pied de page 2"/>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8" name="Espace réservé du numéro de diapositive 3"/>
          <p:cNvSpPr>
            <a:spLocks noGrp="1"/>
          </p:cNvSpPr>
          <p:nvPr>
            <p:ph type="sldNum" sz="quarter" idx="15"/>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0747974"/>
      </p:ext>
    </p:extLst>
  </p:cSld>
  <p:clrMapOvr>
    <a:masterClrMapping/>
  </p:clrMapOvr>
  <p:hf/>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PhAnim="0" preserve="1" userDrawn="1">
  <p:cSld name="Vierg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pic>
        <p:nvPicPr>
          <p:cNvPr id="5" name="Image 5"/>
          <p:cNvPicPr>
            <a:picLocks noChangeAspect="1"/>
          </p:cNvPicPr>
          <p:nvPr userDrawn="1"/>
        </p:nvPicPr>
        <p:blipFill>
          <a:blip r:embed="rId2"/>
          <a:stretch/>
        </p:blipFill>
        <p:spPr bwMode="auto">
          <a:xfrm>
            <a:off x="642241" y="1304979"/>
            <a:ext cx="10711558" cy="122501"/>
          </a:xfrm>
          <a:prstGeom prst="rect">
            <a:avLst/>
          </a:prstGeom>
        </p:spPr>
      </p:pic>
      <p:sp>
        <p:nvSpPr>
          <p:cNvPr id="6" name="Espace réservé du pied de page 2"/>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7" name="Espace réservé du numéro de diapositive 3"/>
          <p:cNvSpPr>
            <a:spLocks noGrp="1"/>
          </p:cNvSpPr>
          <p:nvPr>
            <p:ph type="sldNum" sz="quarter" idx="11"/>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1293983"/>
      </p:ext>
    </p:extLst>
  </p:cSld>
  <p:clrMapOvr>
    <a:masterClrMapping/>
  </p:clrMapOvr>
  <p:hf/>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PhAnim="0" preserve="1" userDrawn="1">
  <p:cSld name="1_Vierg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Rectangle 7"/>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6" name="Espace réservé du pied de page 2"/>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7" name="Espace réservé du numéro de diapositive 3"/>
          <p:cNvSpPr>
            <a:spLocks noGrp="1"/>
          </p:cNvSpPr>
          <p:nvPr>
            <p:ph type="sldNum" sz="quarter" idx="11"/>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10349084"/>
      </p:ext>
    </p:extLst>
  </p:cSld>
  <p:clrMapOvr>
    <a:masterClrMapping/>
  </p:clrMapOvr>
  <p:hf/>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PhAnim="0" preserve="1" userDrawn="1">
  <p:cSld name="Doubl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42550" y="943510"/>
            <a:ext cx="10711250" cy="351561"/>
          </a:xfrm>
        </p:spPr>
        <p:txBody>
          <a:bodyPr/>
          <a:lstStyle/>
          <a:p>
            <a:pPr>
              <a:defRPr/>
            </a:pPr>
            <a:r>
              <a:rPr lang="fr-FR"/>
              <a:t>Modifiez le style du titre</a:t>
            </a:r>
            <a:endParaRPr/>
          </a:p>
        </p:txBody>
      </p:sp>
      <p:sp>
        <p:nvSpPr>
          <p:cNvPr id="5" name="Espace réservé du contenu 6"/>
          <p:cNvSpPr>
            <a:spLocks noGrp="1"/>
          </p:cNvSpPr>
          <p:nvPr>
            <p:ph sz="quarter" idx="13"/>
          </p:nvPr>
        </p:nvSpPr>
        <p:spPr bwMode="auto">
          <a:xfrm>
            <a:off x="642243" y="1696624"/>
            <a:ext cx="4844158" cy="4381500"/>
          </a:xfrm>
        </p:spPr>
        <p:txBody>
          <a:bodyPr>
            <a:normAutofit/>
          </a:bodyPr>
          <a:lstStyle>
            <a:lvl1pPr marL="268288" indent="-268288">
              <a:defRPr sz="3200"/>
            </a:lvl1pPr>
            <a:lvl2pPr marL="268288" indent="-268288">
              <a:defRPr sz="2800"/>
            </a:lvl2pPr>
            <a:lvl3pPr marL="268288" indent="-268288">
              <a:defRPr sz="2400"/>
            </a:lvl3pPr>
            <a:lvl4pPr marL="268288" indent="-268288">
              <a:defRPr sz="2000"/>
            </a:lvl4pPr>
            <a:lvl5pPr marL="268288" indent="-268288">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6" name="Image 5"/>
          <p:cNvPicPr>
            <a:picLocks noChangeAspect="1"/>
          </p:cNvPicPr>
          <p:nvPr userDrawn="1"/>
        </p:nvPicPr>
        <p:blipFill>
          <a:blip r:embed="rId2"/>
          <a:stretch/>
        </p:blipFill>
        <p:spPr bwMode="auto">
          <a:xfrm>
            <a:off x="642241" y="1304979"/>
            <a:ext cx="10711558" cy="122501"/>
          </a:xfrm>
          <a:prstGeom prst="rect">
            <a:avLst/>
          </a:prstGeom>
        </p:spPr>
      </p:pic>
      <p:sp>
        <p:nvSpPr>
          <p:cNvPr id="7" name="Espace réservé du contenu 6"/>
          <p:cNvSpPr>
            <a:spLocks noGrp="1"/>
          </p:cNvSpPr>
          <p:nvPr>
            <p:ph sz="quarter" idx="14"/>
          </p:nvPr>
        </p:nvSpPr>
        <p:spPr bwMode="auto">
          <a:xfrm>
            <a:off x="6379654" y="1696624"/>
            <a:ext cx="4844158" cy="4381500"/>
          </a:xfrm>
        </p:spPr>
        <p:txBody>
          <a:bodyPr>
            <a:normAutofit/>
          </a:bodyPr>
          <a:lstStyle>
            <a:lvl1pPr marL="358775" indent="-285750">
              <a:defRPr sz="3200"/>
            </a:lvl1pPr>
            <a:lvl2pPr marL="358775" indent="-285750">
              <a:defRPr sz="2800"/>
            </a:lvl2pPr>
            <a:lvl3pPr marL="358775" indent="-285750">
              <a:defRPr sz="2400"/>
            </a:lvl3pPr>
            <a:lvl4pPr marL="358775" indent="-285750">
              <a:defRPr sz="2000"/>
            </a:lvl4pPr>
            <a:lvl5pPr marL="358775" indent="-285750">
              <a:defRPr sz="2000"/>
            </a:lvl5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cxnSp>
        <p:nvCxnSpPr>
          <p:cNvPr id="8" name="Connecteur droit 13"/>
          <p:cNvCxnSpPr>
            <a:cxnSpLocks/>
          </p:cNvCxnSpPr>
          <p:nvPr userDrawn="1"/>
        </p:nvCxnSpPr>
        <p:spPr bwMode="auto">
          <a:xfrm>
            <a:off x="5933440" y="1696624"/>
            <a:ext cx="0" cy="438150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2"/>
          <p:cNvSpPr>
            <a:spLocks noGrp="1"/>
          </p:cNvSpPr>
          <p:nvPr>
            <p:ph type="ftr" sz="quarter" idx="15"/>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10" name="Espace réservé du numéro de diapositive 3"/>
          <p:cNvSpPr>
            <a:spLocks noGrp="1"/>
          </p:cNvSpPr>
          <p:nvPr>
            <p:ph type="sldNum" sz="quarter" idx="16"/>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77656955"/>
      </p:ext>
    </p:extLst>
  </p:cSld>
  <p:clrMapOvr>
    <a:masterClrMapping/>
  </p:clrMapOvr>
  <p:hf/>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PhAnim="0" preserve="1" userDrawn="1">
  <p:cSld name="Citation">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a:buNone/>
              <a:defRPr sz="4000" b="0" i="1">
                <a:solidFill>
                  <a:srgbClr val="7390A1"/>
                </a:solidFill>
                <a:latin typeface="Calibri Light"/>
                <a:cs typeface="Calibri Light"/>
              </a:defRPr>
            </a:lvl1pPr>
            <a:lvl2pPr marL="0" indent="0" algn="r">
              <a:spcBef>
                <a:spcPts val="744"/>
              </a:spcBef>
              <a:buClr>
                <a:schemeClr val="accent6">
                  <a:lumMod val="50000"/>
                </a:schemeClr>
              </a:buClr>
              <a:buFont typeface="Wingdings"/>
              <a:buNone/>
              <a:defRPr sz="1800">
                <a:solidFill>
                  <a:srgbClr val="14283C"/>
                </a:solidFill>
                <a:latin typeface="Calibri Light"/>
                <a:cs typeface="Calibri Light"/>
              </a:defRPr>
            </a:lvl2pPr>
            <a:lvl3pPr marL="566961" indent="0">
              <a:buClr>
                <a:schemeClr val="accent6">
                  <a:lumMod val="50000"/>
                </a:schemeClr>
              </a:buClr>
              <a:buFont typeface="Wingdings"/>
              <a:buNone/>
              <a:defRPr>
                <a:latin typeface="Calibri"/>
              </a:defRPr>
            </a:lvl3pPr>
            <a:lvl4pPr marL="850442" indent="0">
              <a:buClr>
                <a:schemeClr val="accent6">
                  <a:lumMod val="50000"/>
                </a:schemeClr>
              </a:buClr>
              <a:buFont typeface="Wingdings"/>
              <a:buNone/>
              <a:defRPr>
                <a:latin typeface="Calibri"/>
              </a:defRPr>
            </a:lvl4pPr>
            <a:lvl5pPr marL="1133923" indent="0">
              <a:buClr>
                <a:schemeClr val="accent6">
                  <a:lumMod val="50000"/>
                </a:schemeClr>
              </a:buClr>
              <a:buFont typeface="Wingdings"/>
              <a:buNone/>
              <a:defRPr>
                <a:latin typeface="Calibri"/>
              </a:defRPr>
            </a:lvl5pPr>
          </a:lstStyle>
          <a:p>
            <a:pPr lvl="0">
              <a:defRPr/>
            </a:pPr>
            <a:r>
              <a:rPr lang="fr-FR"/>
              <a:t>« ...citation... »</a:t>
            </a:r>
            <a:endParaRPr/>
          </a:p>
          <a:p>
            <a:pPr lvl="1">
              <a:defRPr/>
            </a:pPr>
            <a:endParaRPr lang="fr-FR"/>
          </a:p>
          <a:p>
            <a:pPr lvl="1">
              <a:defRPr/>
            </a:pPr>
            <a:r>
              <a:rPr lang="fr-FR"/>
              <a:t>Nom de l’auteur</a:t>
            </a:r>
            <a:endParaRPr/>
          </a:p>
        </p:txBody>
      </p:sp>
      <p:grpSp>
        <p:nvGrpSpPr>
          <p:cNvPr id="5" name="Groupe 10"/>
          <p:cNvGrpSpPr/>
          <p:nvPr userDrawn="1"/>
        </p:nvGrpSpPr>
        <p:grpSpPr bwMode="auto">
          <a:xfrm>
            <a:off x="5150498" y="1452872"/>
            <a:ext cx="1934548" cy="855747"/>
            <a:chOff x="5150498" y="498225"/>
            <a:chExt cx="1934548" cy="855747"/>
          </a:xfrm>
        </p:grpSpPr>
        <p:sp>
          <p:nvSpPr>
            <p:cNvPr id="6" name="ZoneTexte 6"/>
            <p:cNvSpPr>
              <a:spLocks noAdjustHandles="1"/>
            </p:cNvSpPr>
            <p:nvPr userDrawn="1"/>
          </p:nvSpPr>
          <p:spPr bwMode="auto">
            <a:xfrm>
              <a:off x="5727327" y="498225"/>
              <a:ext cx="66141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dirty="0">
                  <a:ln>
                    <a:noFill/>
                  </a:ln>
                  <a:solidFill>
                    <a:srgbClr val="7390A1">
                      <a:alpha val="53000"/>
                    </a:srgbClr>
                  </a:solidFill>
                  <a:latin typeface="Wingdings"/>
                  <a:ea typeface="+mn-ea"/>
                  <a:cs typeface="+mn-cs"/>
                </a:rPr>
                <a:t>}</a:t>
              </a:r>
              <a:endParaRPr dirty="0"/>
            </a:p>
          </p:txBody>
        </p:sp>
        <p:cxnSp>
          <p:nvCxnSpPr>
            <p:cNvPr id="7" name="Connecteur droit 8"/>
            <p:cNvCxnSpPr>
              <a:cxnSpLocks/>
            </p:cNvCxnSpPr>
            <p:nvPr userDrawn="1"/>
          </p:nvCxnSpPr>
          <p:spPr bwMode="auto">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a:cxnSpLocks/>
            </p:cNvCxnSpPr>
            <p:nvPr userDrawn="1"/>
          </p:nvCxnSpPr>
          <p:spPr bwMode="auto">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9" name="Groupe 7"/>
          <p:cNvGrpSpPr/>
          <p:nvPr userDrawn="1"/>
        </p:nvGrpSpPr>
        <p:grpSpPr bwMode="auto">
          <a:xfrm>
            <a:off x="5144275" y="5042155"/>
            <a:ext cx="1934548" cy="855747"/>
            <a:chOff x="5144275" y="4320957"/>
            <a:chExt cx="1934548" cy="855747"/>
          </a:xfrm>
        </p:grpSpPr>
        <p:cxnSp>
          <p:nvCxnSpPr>
            <p:cNvPr id="10" name="Connecteur droit 13"/>
            <p:cNvCxnSpPr>
              <a:cxnSpLocks/>
            </p:cNvCxnSpPr>
            <p:nvPr userDrawn="1"/>
          </p:nvCxnSpPr>
          <p:spPr bwMode="auto">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1" name="Connecteur droit 14"/>
            <p:cNvCxnSpPr>
              <a:cxnSpLocks/>
            </p:cNvCxnSpPr>
            <p:nvPr userDrawn="1"/>
          </p:nvCxnSpPr>
          <p:spPr bwMode="auto">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2" name="ZoneTexte 15"/>
            <p:cNvSpPr>
              <a:spLocks noAdjustHandles="1"/>
            </p:cNvSpPr>
            <p:nvPr userDrawn="1"/>
          </p:nvSpPr>
          <p:spPr bwMode="auto">
            <a:xfrm>
              <a:off x="5727327" y="4320957"/>
              <a:ext cx="66092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dirty="0">
                  <a:ln>
                    <a:noFill/>
                  </a:ln>
                  <a:solidFill>
                    <a:srgbClr val="7390A1">
                      <a:alpha val="50000"/>
                    </a:srgbClr>
                  </a:solidFill>
                  <a:latin typeface="Wingdings"/>
                  <a:ea typeface="+mn-ea"/>
                  <a:cs typeface="+mn-cs"/>
                </a:rPr>
                <a:t>~</a:t>
              </a:r>
              <a:endParaRPr lang="fr-FR" sz="1100" b="0" i="1" u="none" strike="noStrike" cap="none" spc="0" dirty="0">
                <a:ln>
                  <a:noFill/>
                </a:ln>
                <a:solidFill>
                  <a:srgbClr val="7390A1">
                    <a:alpha val="50000"/>
                  </a:srgbClr>
                </a:solidFill>
                <a:latin typeface="Arial"/>
                <a:ea typeface="+mn-ea"/>
                <a:cs typeface="+mn-cs"/>
              </a:endParaRPr>
            </a:p>
          </p:txBody>
        </p:sp>
      </p:grpSp>
      <p:sp>
        <p:nvSpPr>
          <p:cNvPr id="13" name="Titre 12"/>
          <p:cNvSpPr>
            <a:spLocks noGrp="1"/>
          </p:cNvSpPr>
          <p:nvPr>
            <p:ph type="title"/>
          </p:nvPr>
        </p:nvSpPr>
        <p:spPr bwMode="auto"/>
        <p:txBody>
          <a:bodyPr/>
          <a:lstStyle/>
          <a:p>
            <a:pPr>
              <a:defRPr/>
            </a:pPr>
            <a:r>
              <a:rPr lang="fr-FR"/>
              <a:t>Modifiez le style du titre</a:t>
            </a:r>
            <a:endParaRPr/>
          </a:p>
        </p:txBody>
      </p:sp>
      <p:pic>
        <p:nvPicPr>
          <p:cNvPr id="14" name="Image 19"/>
          <p:cNvPicPr>
            <a:picLocks noChangeAspect="1"/>
          </p:cNvPicPr>
          <p:nvPr userDrawn="1"/>
        </p:nvPicPr>
        <p:blipFill>
          <a:blip r:embed="rId2"/>
          <a:stretch/>
        </p:blipFill>
        <p:spPr bwMode="auto">
          <a:xfrm>
            <a:off x="642241" y="1304979"/>
            <a:ext cx="10711558" cy="122501"/>
          </a:xfrm>
          <a:prstGeom prst="rect">
            <a:avLst/>
          </a:prstGeom>
        </p:spPr>
      </p:pic>
      <p:sp>
        <p:nvSpPr>
          <p:cNvPr id="15" name="Espace réservé du pied de page 1"/>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16" name="Espace réservé du numéro de diapositive 2"/>
          <p:cNvSpPr>
            <a:spLocks noGrp="1"/>
          </p:cNvSpPr>
          <p:nvPr>
            <p:ph type="sldNum" sz="quarter" idx="11"/>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56370987"/>
      </p:ext>
    </p:extLst>
  </p:cSld>
  <p:clrMapOvr>
    <a:masterClrMapping/>
  </p:clrMapOvr>
  <p:hf/>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PhAnim="0" preserve="1" userDrawn="1">
  <p:cSld name="1_Citation">
    <p:spTree>
      <p:nvGrpSpPr>
        <p:cNvPr id="1" name=""/>
        <p:cNvGrpSpPr/>
        <p:nvPr/>
      </p:nvGrpSpPr>
      <p:grpSpPr bwMode="auto">
        <a:xfrm>
          <a:off x="0" y="0"/>
          <a:ext cx="0" cy="0"/>
          <a:chOff x="0" y="0"/>
          <a:chExt cx="0" cy="0"/>
        </a:xfrm>
      </p:grpSpPr>
      <p:sp>
        <p:nvSpPr>
          <p:cNvPr id="4" name="Espace réservé du contenu 2"/>
          <p:cNvSpPr>
            <a:spLocks noGrp="1"/>
          </p:cNvSpPr>
          <p:nvPr>
            <p:ph idx="1" hasCustomPrompt="1"/>
          </p:nvPr>
        </p:nvSpPr>
        <p:spPr bwMode="auto">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a:buNone/>
              <a:defRPr sz="4000" b="0" i="1">
                <a:solidFill>
                  <a:srgbClr val="7390A1"/>
                </a:solidFill>
                <a:latin typeface="Calibri Light"/>
                <a:cs typeface="Calibri Light"/>
              </a:defRPr>
            </a:lvl1pPr>
            <a:lvl2pPr marL="0" indent="0" algn="r">
              <a:spcBef>
                <a:spcPts val="744"/>
              </a:spcBef>
              <a:buClr>
                <a:schemeClr val="accent6">
                  <a:lumMod val="50000"/>
                </a:schemeClr>
              </a:buClr>
              <a:buFont typeface="Wingdings"/>
              <a:buNone/>
              <a:defRPr sz="1800">
                <a:solidFill>
                  <a:srgbClr val="14283C"/>
                </a:solidFill>
                <a:latin typeface="Calibri Light"/>
                <a:cs typeface="Calibri Light"/>
              </a:defRPr>
            </a:lvl2pPr>
            <a:lvl3pPr marL="566961" indent="0">
              <a:buClr>
                <a:schemeClr val="accent6">
                  <a:lumMod val="50000"/>
                </a:schemeClr>
              </a:buClr>
              <a:buFont typeface="Wingdings"/>
              <a:buNone/>
              <a:defRPr>
                <a:latin typeface="Calibri"/>
              </a:defRPr>
            </a:lvl3pPr>
            <a:lvl4pPr marL="850442" indent="0">
              <a:buClr>
                <a:schemeClr val="accent6">
                  <a:lumMod val="50000"/>
                </a:schemeClr>
              </a:buClr>
              <a:buFont typeface="Wingdings"/>
              <a:buNone/>
              <a:defRPr>
                <a:latin typeface="Calibri"/>
              </a:defRPr>
            </a:lvl4pPr>
            <a:lvl5pPr marL="1133923" indent="0">
              <a:buClr>
                <a:schemeClr val="accent6">
                  <a:lumMod val="50000"/>
                </a:schemeClr>
              </a:buClr>
              <a:buFont typeface="Wingdings"/>
              <a:buNone/>
              <a:defRPr>
                <a:latin typeface="Calibri"/>
              </a:defRPr>
            </a:lvl5pPr>
          </a:lstStyle>
          <a:p>
            <a:pPr lvl="0">
              <a:defRPr/>
            </a:pPr>
            <a:r>
              <a:rPr lang="fr-FR"/>
              <a:t>« ...citation... »</a:t>
            </a:r>
            <a:endParaRPr/>
          </a:p>
          <a:p>
            <a:pPr lvl="1">
              <a:defRPr/>
            </a:pPr>
            <a:endParaRPr lang="fr-FR"/>
          </a:p>
          <a:p>
            <a:pPr lvl="1">
              <a:defRPr/>
            </a:pPr>
            <a:r>
              <a:rPr lang="fr-FR"/>
              <a:t>Nom de l’auteur</a:t>
            </a:r>
            <a:endParaRPr/>
          </a:p>
        </p:txBody>
      </p:sp>
      <p:grpSp>
        <p:nvGrpSpPr>
          <p:cNvPr id="5" name="Groupe 10"/>
          <p:cNvGrpSpPr/>
          <p:nvPr userDrawn="1"/>
        </p:nvGrpSpPr>
        <p:grpSpPr bwMode="auto">
          <a:xfrm>
            <a:off x="5150498" y="1452872"/>
            <a:ext cx="1934548" cy="855747"/>
            <a:chOff x="5150498" y="498225"/>
            <a:chExt cx="1934548" cy="855747"/>
          </a:xfrm>
        </p:grpSpPr>
        <p:sp>
          <p:nvSpPr>
            <p:cNvPr id="6" name="ZoneTexte 6"/>
            <p:cNvSpPr>
              <a:spLocks noAdjustHandles="1"/>
            </p:cNvSpPr>
            <p:nvPr userDrawn="1"/>
          </p:nvSpPr>
          <p:spPr bwMode="auto">
            <a:xfrm>
              <a:off x="5727327" y="498225"/>
              <a:ext cx="66141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dirty="0">
                  <a:ln>
                    <a:noFill/>
                  </a:ln>
                  <a:solidFill>
                    <a:srgbClr val="7390A1">
                      <a:alpha val="53000"/>
                    </a:srgbClr>
                  </a:solidFill>
                  <a:latin typeface="Wingdings"/>
                  <a:ea typeface="+mn-ea"/>
                  <a:cs typeface="+mn-cs"/>
                </a:rPr>
                <a:t>}</a:t>
              </a:r>
              <a:endParaRPr dirty="0"/>
            </a:p>
          </p:txBody>
        </p:sp>
        <p:cxnSp>
          <p:nvCxnSpPr>
            <p:cNvPr id="7" name="Connecteur droit 8"/>
            <p:cNvCxnSpPr>
              <a:cxnSpLocks/>
            </p:cNvCxnSpPr>
            <p:nvPr userDrawn="1"/>
          </p:nvCxnSpPr>
          <p:spPr bwMode="auto">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8" name="Connecteur droit 9"/>
            <p:cNvCxnSpPr>
              <a:cxnSpLocks/>
            </p:cNvCxnSpPr>
            <p:nvPr userDrawn="1"/>
          </p:nvCxnSpPr>
          <p:spPr bwMode="auto">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9" name="Groupe 7"/>
          <p:cNvGrpSpPr/>
          <p:nvPr userDrawn="1"/>
        </p:nvGrpSpPr>
        <p:grpSpPr bwMode="auto">
          <a:xfrm>
            <a:off x="5144275" y="5042155"/>
            <a:ext cx="1934548" cy="855747"/>
            <a:chOff x="5144275" y="4320957"/>
            <a:chExt cx="1934548" cy="855747"/>
          </a:xfrm>
        </p:grpSpPr>
        <p:cxnSp>
          <p:nvCxnSpPr>
            <p:cNvPr id="10" name="Connecteur droit 13"/>
            <p:cNvCxnSpPr>
              <a:cxnSpLocks/>
            </p:cNvCxnSpPr>
            <p:nvPr userDrawn="1"/>
          </p:nvCxnSpPr>
          <p:spPr bwMode="auto">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1" name="Connecteur droit 14"/>
            <p:cNvCxnSpPr>
              <a:cxnSpLocks/>
            </p:cNvCxnSpPr>
            <p:nvPr userDrawn="1"/>
          </p:nvCxnSpPr>
          <p:spPr bwMode="auto">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2" name="ZoneTexte 15"/>
            <p:cNvSpPr>
              <a:spLocks noAdjustHandles="1"/>
            </p:cNvSpPr>
            <p:nvPr userDrawn="1"/>
          </p:nvSpPr>
          <p:spPr bwMode="auto">
            <a:xfrm>
              <a:off x="5727327" y="4320957"/>
              <a:ext cx="660925" cy="855747"/>
            </a:xfrm>
            <a:prstGeom prst="rect">
              <a:avLst/>
            </a:prstGeom>
            <a:noFill/>
          </p:spPr>
          <p:txBody>
            <a:bodyPr wrap="square" rtlCol="0">
              <a:spAutoFit/>
            </a:bodyPr>
            <a:lstStyle/>
            <a:p>
              <a:pPr marL="0" marR="0" lvl="0" indent="0" algn="l" defTabSz="566961">
                <a:lnSpc>
                  <a:spcPct val="100000"/>
                </a:lnSpc>
                <a:spcBef>
                  <a:spcPts val="0"/>
                </a:spcBef>
                <a:spcAft>
                  <a:spcPts val="0"/>
                </a:spcAft>
                <a:buClrTx/>
                <a:buSzTx/>
                <a:buFontTx/>
                <a:buNone/>
                <a:defRPr/>
              </a:pPr>
              <a:r>
                <a:rPr lang="fr-FR" sz="4950" b="0" i="1" u="none" strike="noStrike" cap="none" spc="0" dirty="0">
                  <a:ln>
                    <a:noFill/>
                  </a:ln>
                  <a:solidFill>
                    <a:srgbClr val="7390A1">
                      <a:alpha val="50000"/>
                    </a:srgbClr>
                  </a:solidFill>
                  <a:latin typeface="Wingdings"/>
                  <a:ea typeface="+mn-ea"/>
                  <a:cs typeface="+mn-cs"/>
                </a:rPr>
                <a:t>~</a:t>
              </a:r>
              <a:endParaRPr lang="fr-FR" sz="1100" b="0" i="1" u="none" strike="noStrike" cap="none" spc="0" dirty="0">
                <a:ln>
                  <a:noFill/>
                </a:ln>
                <a:solidFill>
                  <a:srgbClr val="7390A1">
                    <a:alpha val="50000"/>
                  </a:srgbClr>
                </a:solidFill>
                <a:latin typeface="Arial"/>
                <a:ea typeface="+mn-ea"/>
                <a:cs typeface="+mn-cs"/>
              </a:endParaRPr>
            </a:p>
          </p:txBody>
        </p:sp>
      </p:grpSp>
      <p:sp>
        <p:nvSpPr>
          <p:cNvPr id="13" name="Titre 12"/>
          <p:cNvSpPr>
            <a:spLocks noGrp="1"/>
          </p:cNvSpPr>
          <p:nvPr>
            <p:ph type="title"/>
          </p:nvPr>
        </p:nvSpPr>
        <p:spPr bwMode="auto"/>
        <p:txBody>
          <a:bodyPr/>
          <a:lstStyle/>
          <a:p>
            <a:pPr>
              <a:defRPr/>
            </a:pPr>
            <a:r>
              <a:rPr lang="fr-FR"/>
              <a:t>Modifiez le style du titre</a:t>
            </a:r>
            <a:endParaRPr/>
          </a:p>
        </p:txBody>
      </p:sp>
      <p:sp>
        <p:nvSpPr>
          <p:cNvPr id="14" name="Rectangle 16"/>
          <p:cNvSpPr/>
          <p:nvPr userDrawn="1"/>
        </p:nvSpPr>
        <p:spPr bwMode="auto">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15" name="Espace réservé du pied de page 5"/>
          <p:cNvSpPr>
            <a:spLocks noGrp="1"/>
          </p:cNvSpPr>
          <p:nvPr>
            <p:ph type="ftr" sz="quarter" idx="10"/>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16" name="Espace réservé du numéro de diapositive 11"/>
          <p:cNvSpPr>
            <a:spLocks noGrp="1"/>
          </p:cNvSpPr>
          <p:nvPr>
            <p:ph type="sldNum" sz="quarter" idx="11"/>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9812165"/>
      </p:ext>
    </p:extLst>
  </p:cSld>
  <p:clrMapOvr>
    <a:masterClrMapping/>
  </p:clrMapOvr>
  <p:hf/>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PhAnim="0" preserve="1" userDrawn="1">
  <p:cSld name="Cartouche">
    <p:spTree>
      <p:nvGrpSpPr>
        <p:cNvPr id="1" name=""/>
        <p:cNvGrpSpPr/>
        <p:nvPr/>
      </p:nvGrpSpPr>
      <p:grpSpPr bwMode="auto">
        <a:xfrm>
          <a:off x="0" y="0"/>
          <a:ext cx="0" cy="0"/>
          <a:chOff x="0" y="0"/>
          <a:chExt cx="0" cy="0"/>
        </a:xfrm>
      </p:grpSpPr>
      <p:sp>
        <p:nvSpPr>
          <p:cNvPr id="4" name="Rectangle 10"/>
          <p:cNvSpPr/>
          <p:nvPr userDrawn="1"/>
        </p:nvSpPr>
        <p:spPr bwMode="auto">
          <a:xfrm>
            <a:off x="304800"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5" name="Rectangle 2"/>
          <p:cNvSpPr/>
          <p:nvPr userDrawn="1"/>
        </p:nvSpPr>
        <p:spPr bwMode="auto">
          <a:xfrm>
            <a:off x="890251" y="1161455"/>
            <a:ext cx="10151706" cy="4629745"/>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6" name="Titre 21"/>
          <p:cNvSpPr>
            <a:spLocks noGrp="1"/>
          </p:cNvSpPr>
          <p:nvPr>
            <p:ph type="title" hasCustomPrompt="1"/>
          </p:nvPr>
        </p:nvSpPr>
        <p:spPr bwMode="auto">
          <a:xfrm>
            <a:off x="1018322" y="1309917"/>
            <a:ext cx="9918619" cy="1038836"/>
          </a:xfrm>
        </p:spPr>
        <p:txBody>
          <a:bodyPr anchor="ctr">
            <a:normAutofit/>
          </a:bodyPr>
          <a:lstStyle>
            <a:lvl1pPr algn="ctr">
              <a:defRPr sz="3200">
                <a:solidFill>
                  <a:srgbClr val="7390A1"/>
                </a:solidFill>
                <a:latin typeface="+mj-lt"/>
              </a:defRPr>
            </a:lvl1pPr>
          </a:lstStyle>
          <a:p>
            <a:pPr>
              <a:defRPr/>
            </a:pPr>
            <a:r>
              <a:rPr lang="fr-FR"/>
              <a:t>COMPOSANTE-SERVICE</a:t>
            </a:r>
          </a:p>
        </p:txBody>
      </p:sp>
      <p:sp>
        <p:nvSpPr>
          <p:cNvPr id="7" name="Espace réservé du texte 23"/>
          <p:cNvSpPr>
            <a:spLocks noGrp="1"/>
          </p:cNvSpPr>
          <p:nvPr>
            <p:ph type="body" sz="quarter" idx="13" hasCustomPrompt="1"/>
          </p:nvPr>
        </p:nvSpPr>
        <p:spPr bwMode="auto">
          <a:xfrm>
            <a:off x="1250668" y="2497214"/>
            <a:ext cx="9430871" cy="2200291"/>
          </a:xfrm>
        </p:spPr>
        <p:txBody>
          <a:bodyPr anchor="ctr">
            <a:noAutofit/>
          </a:bodyPr>
          <a:lstStyle>
            <a:lvl1pPr marL="0" indent="0" algn="ctr">
              <a:lnSpc>
                <a:spcPct val="100000"/>
              </a:lnSpc>
              <a:buNone/>
              <a:defRPr sz="1800">
                <a:solidFill>
                  <a:srgbClr val="7390A1"/>
                </a:solidFill>
                <a:latin typeface="+mn-lt"/>
              </a:defRPr>
            </a:lvl1pPr>
          </a:lstStyle>
          <a:p>
            <a:pPr lvl="0">
              <a:defRPr/>
            </a:pPr>
            <a:r>
              <a:rPr lang="fr-FR"/>
              <a:t>NOM PRENOM</a:t>
            </a:r>
            <a:endParaRPr/>
          </a:p>
          <a:p>
            <a:pPr lvl="0">
              <a:defRPr/>
            </a:pPr>
            <a:r>
              <a:rPr lang="fr-FR"/>
              <a:t>ADRESSE</a:t>
            </a:r>
            <a:endParaRPr/>
          </a:p>
          <a:p>
            <a:pPr lvl="0">
              <a:defRPr/>
            </a:pPr>
            <a:r>
              <a:rPr lang="fr-FR"/>
              <a:t>CODE POSTAL VILLE</a:t>
            </a:r>
            <a:endParaRPr/>
          </a:p>
          <a:p>
            <a:pPr lvl="0">
              <a:defRPr/>
            </a:pPr>
            <a:r>
              <a:rPr lang="fr-FR"/>
              <a:t>TEL</a:t>
            </a:r>
            <a:endParaRPr/>
          </a:p>
        </p:txBody>
      </p:sp>
      <p:sp>
        <p:nvSpPr>
          <p:cNvPr id="8" name="Rectangle 9"/>
          <p:cNvSpPr/>
          <p:nvPr userDrawn="1"/>
        </p:nvSpPr>
        <p:spPr bwMode="auto">
          <a:xfrm>
            <a:off x="11349502"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9" name="Espace réservé du pied de page 1"/>
          <p:cNvSpPr>
            <a:spLocks noGrp="1"/>
          </p:cNvSpPr>
          <p:nvPr>
            <p:ph type="ftr" sz="quarter" idx="14"/>
          </p:nvPr>
        </p:nvSpPr>
        <p:spPr bwMode="auto"/>
        <p:txBody>
          <a:bodyPr/>
          <a:lstStyle/>
          <a:p>
            <a:pPr marL="0" marR="0" lvl="0" indent="0" algn="ctr" defTabSz="914400">
              <a:lnSpc>
                <a:spcPct val="100000"/>
              </a:lnSpc>
              <a:spcBef>
                <a:spcPts val="0"/>
              </a:spcBef>
              <a:spcAft>
                <a:spcPts val="0"/>
              </a:spcAft>
              <a:buClrTx/>
              <a:buSzTx/>
              <a:buFontTx/>
              <a:buNone/>
              <a:defRPr/>
            </a:pPr>
            <a:endParaRPr lang="fr-FR" sz="1200" b="0" i="0" u="none" strike="noStrike" cap="none" spc="0" dirty="0">
              <a:ln>
                <a:noFill/>
              </a:ln>
              <a:solidFill>
                <a:prstClr val="white"/>
              </a:solidFill>
              <a:latin typeface="Calibri"/>
              <a:ea typeface="+mn-ea"/>
              <a:cs typeface="+mn-cs"/>
            </a:endParaRPr>
          </a:p>
        </p:txBody>
      </p:sp>
      <p:sp>
        <p:nvSpPr>
          <p:cNvPr id="10" name="Espace réservé du numéro de diapositive 3"/>
          <p:cNvSpPr>
            <a:spLocks noGrp="1"/>
          </p:cNvSpPr>
          <p:nvPr>
            <p:ph type="sldNum" sz="quarter" idx="15"/>
          </p:nvPr>
        </p:nvSpPr>
        <p:spPr bwMode="auto">
          <a:xfrm>
            <a:off x="11305360" y="6567056"/>
            <a:ext cx="865312" cy="291211"/>
          </a:xfrm>
          <a:prstGeom prst="rect">
            <a:avLst/>
          </a:prstGeom>
        </p:spPr>
        <p:txBody>
          <a:body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dirty="0">
              <a:ln>
                <a:noFill/>
              </a:ln>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19088360"/>
      </p:ext>
    </p:extLst>
  </p:cSld>
  <p:clrMapOvr>
    <a:masterClrMapping/>
  </p:clrMapOvr>
  <p:hf/>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a:p>
        </p:txBody>
      </p:sp>
      <p:sp>
        <p:nvSpPr>
          <p:cNvPr id="6" name="Espace réservé de la date 3"/>
          <p:cNvSpPr>
            <a:spLocks noGrp="1"/>
          </p:cNvSpPr>
          <p:nvPr>
            <p:ph type="dt" sz="half" idx="10"/>
          </p:nvPr>
        </p:nvSpPr>
        <p:spPr bwMode="auto"/>
        <p:txBody>
          <a:bodyPr/>
          <a:lstStyle/>
          <a:p>
            <a:pPr>
              <a:defRPr/>
            </a:pPr>
            <a:endParaRPr lang="fr-FR" dirty="0"/>
          </a:p>
        </p:txBody>
      </p:sp>
    </p:spTree>
    <p:extLst>
      <p:ext uri="{BB962C8B-B14F-4D97-AF65-F5344CB8AC3E}">
        <p14:creationId xmlns:p14="http://schemas.microsoft.com/office/powerpoint/2010/main" val="784573199"/>
      </p:ext>
    </p:extLst>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6" name="PlaceHolder 3"/>
          <p:cNvSpPr>
            <a:spLocks noGrp="1"/>
          </p:cNvSpPr>
          <p:nvPr>
            <p:ph type="body"/>
          </p:nvPr>
        </p:nvSpPr>
        <p:spPr bwMode="auto">
          <a:xfrm>
            <a:off x="6231960" y="1604520"/>
            <a:ext cx="5354280" cy="397728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7" name="PlaceHolder 4"/>
          <p:cNvSpPr>
            <a:spLocks noGrp="1"/>
          </p:cNvSpPr>
          <p:nvPr>
            <p:ph type="body"/>
          </p:nvPr>
        </p:nvSpPr>
        <p:spPr bwMode="auto">
          <a:xfrm>
            <a:off x="609480" y="368208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5354280" cy="397728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6"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7" name="PlaceHolder 4"/>
          <p:cNvSpPr>
            <a:spLocks noGrp="1"/>
          </p:cNvSpPr>
          <p:nvPr>
            <p:ph type="body"/>
          </p:nvPr>
        </p:nvSpPr>
        <p:spPr bwMode="auto">
          <a:xfrm>
            <a:off x="6231960" y="368208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4" name="PlaceHolder 1"/>
          <p:cNvSpPr>
            <a:spLocks noGrp="1"/>
          </p:cNvSpPr>
          <p:nvPr>
            <p:ph type="title"/>
          </p:nvPr>
        </p:nvSpPr>
        <p:spPr bwMode="auto">
          <a:xfrm>
            <a:off x="1523880" y="1122480"/>
            <a:ext cx="9143640" cy="2387160"/>
          </a:xfrm>
          <a:prstGeom prst="rect">
            <a:avLst/>
          </a:prstGeom>
        </p:spPr>
        <p:txBody>
          <a:bodyPr lIns="0" tIns="0" rIns="0" bIns="0" anchor="ctr">
            <a:noAutofit/>
          </a:bodyPr>
          <a:lstStyle/>
          <a:p>
            <a:pPr>
              <a:defRPr/>
            </a:pPr>
            <a:endParaRPr lang="fr-FR" sz="1800" b="0" strike="noStrike" spc="-1">
              <a:solidFill>
                <a:srgbClr val="000000"/>
              </a:solidFill>
              <a:latin typeface="Calibri"/>
            </a:endParaRPr>
          </a:p>
        </p:txBody>
      </p:sp>
      <p:sp>
        <p:nvSpPr>
          <p:cNvPr id="5"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6"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
        <p:nvSpPr>
          <p:cNvPr id="7" name="PlaceHolder 4"/>
          <p:cNvSpPr>
            <a:spLocks noGrp="1"/>
          </p:cNvSpPr>
          <p:nvPr>
            <p:ph type="body"/>
          </p:nvPr>
        </p:nvSpPr>
        <p:spPr bwMode="auto">
          <a:xfrm>
            <a:off x="609480" y="3682080"/>
            <a:ext cx="10972440" cy="1896840"/>
          </a:xfrm>
          <a:prstGeom prst="rect">
            <a:avLst/>
          </a:prstGeom>
        </p:spPr>
        <p:txBody>
          <a:bodyPr lIns="0" tIns="0" rIns="0" bIns="0">
            <a:normAutofit/>
          </a:bodyPr>
          <a:lstStyle/>
          <a:p>
            <a:pPr>
              <a:defRPr/>
            </a:pPr>
            <a:endParaRPr lang="fr-FR" sz="3600" b="0" strike="noStrike" spc="-1">
              <a:solidFill>
                <a:srgbClr val="7390A1"/>
              </a:solidFill>
              <a:latin typeface="Calibri Light"/>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3.jp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2.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4" name="CustomShape 1"/>
          <p:cNvSpPr/>
          <p:nvPr/>
        </p:nvSpPr>
        <p:spPr bwMode="auto">
          <a:xfrm>
            <a:off x="0" y="6567120"/>
            <a:ext cx="3019680" cy="290520"/>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p:style>
      </p:sp>
      <p:grpSp>
        <p:nvGrpSpPr>
          <p:cNvPr id="5" name="Group 2"/>
          <p:cNvGrpSpPr/>
          <p:nvPr/>
        </p:nvGrpSpPr>
        <p:grpSpPr bwMode="auto">
          <a:xfrm>
            <a:off x="642240" y="211320"/>
            <a:ext cx="3459960" cy="435960"/>
            <a:chOff x="642240" y="211320"/>
            <a:chExt cx="3459960" cy="435960"/>
          </a:xfrm>
        </p:grpSpPr>
        <p:pic>
          <p:nvPicPr>
            <p:cNvPr id="6" name="Image 8"/>
            <p:cNvPicPr/>
            <p:nvPr/>
          </p:nvPicPr>
          <p:blipFill>
            <a:blip r:embed="rId16"/>
            <a:stretch/>
          </p:blipFill>
          <p:spPr bwMode="auto">
            <a:xfrm>
              <a:off x="842400" y="212760"/>
              <a:ext cx="849960" cy="307080"/>
            </a:xfrm>
            <a:prstGeom prst="rect">
              <a:avLst/>
            </a:prstGeom>
            <a:ln w="0">
              <a:noFill/>
            </a:ln>
          </p:spPr>
        </p:pic>
        <p:pic>
          <p:nvPicPr>
            <p:cNvPr id="7" name="Image 9"/>
            <p:cNvPicPr/>
            <p:nvPr/>
          </p:nvPicPr>
          <p:blipFill>
            <a:blip r:embed="rId17"/>
            <a:stretch/>
          </p:blipFill>
          <p:spPr bwMode="auto">
            <a:xfrm>
              <a:off x="1946160" y="237240"/>
              <a:ext cx="528480" cy="307080"/>
            </a:xfrm>
            <a:prstGeom prst="rect">
              <a:avLst/>
            </a:prstGeom>
            <a:ln w="0">
              <a:noFill/>
            </a:ln>
          </p:spPr>
        </p:pic>
        <p:sp>
          <p:nvSpPr>
            <p:cNvPr id="8" name="Line 3"/>
            <p:cNvSpPr/>
            <p:nvPr/>
          </p:nvSpPr>
          <p:spPr bwMode="auto">
            <a:xfrm flipV="1">
              <a:off x="642240" y="633960"/>
              <a:ext cx="3459960" cy="13320"/>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p:style>
        </p:sp>
        <p:sp>
          <p:nvSpPr>
            <p:cNvPr id="9" name="Line 4"/>
            <p:cNvSpPr/>
            <p:nvPr/>
          </p:nvSpPr>
          <p:spPr bwMode="auto">
            <a:xfrm>
              <a:off x="2728440" y="211320"/>
              <a:ext cx="0" cy="307439"/>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p:style>
        </p:sp>
      </p:grpSp>
      <p:sp>
        <p:nvSpPr>
          <p:cNvPr id="10" name="CustomShape 5"/>
          <p:cNvSpPr/>
          <p:nvPr/>
        </p:nvSpPr>
        <p:spPr bwMode="auto">
          <a:xfrm>
            <a:off x="9150840" y="10800"/>
            <a:ext cx="3019680" cy="273600"/>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p:style>
      </p:sp>
      <p:pic>
        <p:nvPicPr>
          <p:cNvPr id="11" name="Image 12"/>
          <p:cNvPicPr/>
          <p:nvPr/>
        </p:nvPicPr>
        <p:blipFill>
          <a:blip r:embed="rId18"/>
          <a:stretch/>
        </p:blipFill>
        <p:spPr bwMode="auto">
          <a:xfrm>
            <a:off x="2955600" y="211680"/>
            <a:ext cx="763200" cy="309240"/>
          </a:xfrm>
          <a:prstGeom prst="rect">
            <a:avLst/>
          </a:prstGeom>
          <a:ln w="0">
            <a:noFill/>
          </a:ln>
        </p:spPr>
      </p:pic>
      <p:sp>
        <p:nvSpPr>
          <p:cNvPr id="12" name="CustomShape 6"/>
          <p:cNvSpPr/>
          <p:nvPr/>
        </p:nvSpPr>
        <p:spPr bwMode="auto">
          <a:xfrm>
            <a:off x="-580320" y="6580440"/>
            <a:ext cx="12105720" cy="2703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oAutofit/>
          </a:bodyPr>
          <a:lstStyle/>
          <a:p>
            <a:pPr algn="ctr">
              <a:lnSpc>
                <a:spcPct val="100000"/>
              </a:lnSpc>
              <a:defRPr/>
            </a:pPr>
            <a:r>
              <a:rPr lang="fr-FR" sz="1200" b="1" strike="noStrike" spc="-1">
                <a:solidFill>
                  <a:srgbClr val="7490A0"/>
                </a:solidFill>
                <a:latin typeface="Calibri"/>
              </a:rPr>
              <a:t>DIRECTION DES ENSEIGNEMENTS ET DU SUIVI DES PARCOURS ÉTUDIANTS</a:t>
            </a:r>
            <a:endParaRPr lang="fr-FR" sz="1200" b="0" strike="noStrike" spc="-1">
              <a:latin typeface="Arial"/>
            </a:endParaRPr>
          </a:p>
        </p:txBody>
      </p:sp>
      <p:sp>
        <p:nvSpPr>
          <p:cNvPr id="13" name="Line 7"/>
          <p:cNvSpPr/>
          <p:nvPr/>
        </p:nvSpPr>
        <p:spPr bwMode="auto">
          <a:xfrm flipV="1">
            <a:off x="1144800" y="7221240"/>
            <a:ext cx="9706680" cy="6840"/>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p:style>
      </p:sp>
      <p:sp>
        <p:nvSpPr>
          <p:cNvPr id="14" name="PlaceHolder 8"/>
          <p:cNvSpPr>
            <a:spLocks noGrp="1"/>
          </p:cNvSpPr>
          <p:nvPr>
            <p:ph type="title"/>
          </p:nvPr>
        </p:nvSpPr>
        <p:spPr bwMode="auto">
          <a:xfrm>
            <a:off x="1523880" y="1122480"/>
            <a:ext cx="9143640" cy="2387160"/>
          </a:xfrm>
          <a:prstGeom prst="rect">
            <a:avLst/>
          </a:prstGeom>
        </p:spPr>
        <p:txBody>
          <a:bodyPr anchor="b">
            <a:noAutofit/>
          </a:bodyPr>
          <a:lstStyle/>
          <a:p>
            <a:pPr algn="ctr">
              <a:lnSpc>
                <a:spcPct val="90000"/>
              </a:lnSpc>
              <a:defRPr/>
            </a:pPr>
            <a:r>
              <a:rPr lang="fr-FR" sz="6000" b="0" strike="noStrike" spc="-1">
                <a:solidFill>
                  <a:srgbClr val="7390A1"/>
                </a:solidFill>
                <a:latin typeface="Calibri"/>
              </a:rPr>
              <a:t>Modifiez le style du titre</a:t>
            </a:r>
            <a:endParaRPr lang="fr-FR" sz="6000" b="0" strike="noStrike" spc="-1">
              <a:solidFill>
                <a:srgbClr val="000000"/>
              </a:solidFill>
              <a:latin typeface="Calibri"/>
            </a:endParaRPr>
          </a:p>
        </p:txBody>
      </p:sp>
      <p:sp>
        <p:nvSpPr>
          <p:cNvPr id="15" name="PlaceHolder 9"/>
          <p:cNvSpPr>
            <a:spLocks noGrp="1"/>
          </p:cNvSpPr>
          <p:nvPr>
            <p:ph type="dt"/>
          </p:nvPr>
        </p:nvSpPr>
        <p:spPr bwMode="auto">
          <a:xfrm>
            <a:off x="0" y="0"/>
            <a:ext cx="0" cy="0"/>
          </a:xfrm>
          <a:prstGeom prst="rect">
            <a:avLst/>
          </a:prstGeom>
        </p:spPr>
        <p:txBody>
          <a:bodyPr lIns="90000" tIns="45000" rIns="90000" bIns="45000">
            <a:noAutofit/>
          </a:bodyPr>
          <a:lstStyle/>
          <a:p>
            <a:pPr>
              <a:defRPr/>
            </a:pPr>
            <a:endParaRPr lang="fr-FR" sz="2400" b="0" strike="noStrike" spc="-1">
              <a:latin typeface="Times New Roman"/>
            </a:endParaRPr>
          </a:p>
        </p:txBody>
      </p:sp>
      <p:sp>
        <p:nvSpPr>
          <p:cNvPr id="16" name="PlaceHolder 10"/>
          <p:cNvSpPr>
            <a:spLocks noGrp="1"/>
          </p:cNvSpPr>
          <p:nvPr>
            <p:ph type="body"/>
          </p:nvPr>
        </p:nvSpPr>
        <p:spPr bwMode="auto">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fr-FR" sz="3600" b="0" strike="noStrike" spc="-1">
                <a:solidFill>
                  <a:srgbClr val="7390A1"/>
                </a:solidFill>
                <a:latin typeface="Calibri Light"/>
              </a:rPr>
              <a:t>Cliquez pour éditer le format du plan de texte</a:t>
            </a:r>
            <a:endParaRPr/>
          </a:p>
          <a:p>
            <a:pPr marL="864000" lvl="1" indent="-324000">
              <a:spcBef>
                <a:spcPts val="1134"/>
              </a:spcBef>
              <a:buClr>
                <a:srgbClr val="000000"/>
              </a:buClr>
              <a:buSzPct val="75000"/>
              <a:buFont typeface="Symbol"/>
              <a:buChar char=""/>
              <a:defRPr/>
            </a:pPr>
            <a:r>
              <a:rPr lang="fr-FR" sz="2800" b="0" strike="noStrike" spc="-1">
                <a:solidFill>
                  <a:srgbClr val="7390A1"/>
                </a:solidFill>
                <a:latin typeface="Calibri Light"/>
              </a:rPr>
              <a:t>Second niveau de plan</a:t>
            </a:r>
            <a:endParaRPr/>
          </a:p>
          <a:p>
            <a:pPr marL="1296000" lvl="2" indent="-288000">
              <a:spcBef>
                <a:spcPts val="850"/>
              </a:spcBef>
              <a:buClr>
                <a:srgbClr val="000000"/>
              </a:buClr>
              <a:buSzPct val="45000"/>
              <a:buFont typeface="Wingdings"/>
              <a:buChar char=""/>
              <a:defRPr/>
            </a:pPr>
            <a:r>
              <a:rPr lang="fr-FR" sz="2400" b="0" strike="noStrike" spc="-1">
                <a:solidFill>
                  <a:srgbClr val="7390A1"/>
                </a:solidFill>
                <a:latin typeface="Calibri Light"/>
              </a:rPr>
              <a:t>Troisième niveau de plan</a:t>
            </a:r>
            <a:endParaRPr/>
          </a:p>
          <a:p>
            <a:pPr marL="1728000" lvl="3" indent="-216000">
              <a:spcBef>
                <a:spcPts val="567"/>
              </a:spcBef>
              <a:buClr>
                <a:srgbClr val="000000"/>
              </a:buClr>
              <a:buSzPct val="75000"/>
              <a:buFont typeface="Symbol"/>
              <a:buChar char=""/>
              <a:defRPr/>
            </a:pPr>
            <a:r>
              <a:rPr lang="fr-FR" sz="2400" b="0" strike="noStrike" spc="-1">
                <a:solidFill>
                  <a:srgbClr val="7390A1"/>
                </a:solidFill>
                <a:latin typeface="Calibri Light"/>
              </a:rPr>
              <a:t>Quatrième niveau de plan</a:t>
            </a:r>
            <a:endParaRPr/>
          </a:p>
          <a:p>
            <a:pPr marL="2160000" lvl="4" indent="-216000">
              <a:spcBef>
                <a:spcPts val="283"/>
              </a:spcBef>
              <a:buClr>
                <a:srgbClr val="000000"/>
              </a:buClr>
              <a:buSzPct val="45000"/>
              <a:buFont typeface="Wingdings"/>
              <a:buChar char=""/>
              <a:defRPr/>
            </a:pPr>
            <a:r>
              <a:rPr lang="fr-FR" sz="2000" b="0" strike="noStrike" spc="-1">
                <a:solidFill>
                  <a:srgbClr val="7390A1"/>
                </a:solidFill>
                <a:latin typeface="Calibri Light"/>
              </a:rPr>
              <a:t>Cinquième niveau de plan</a:t>
            </a:r>
            <a:endParaRPr/>
          </a:p>
          <a:p>
            <a:pPr marL="2592000" lvl="5" indent="-216000">
              <a:spcBef>
                <a:spcPts val="283"/>
              </a:spcBef>
              <a:buClr>
                <a:srgbClr val="000000"/>
              </a:buClr>
              <a:buSzPct val="45000"/>
              <a:buFont typeface="Wingdings"/>
              <a:buChar char=""/>
              <a:defRPr/>
            </a:pPr>
            <a:r>
              <a:rPr lang="fr-FR" sz="2000" b="0" strike="noStrike" spc="-1">
                <a:solidFill>
                  <a:srgbClr val="7390A1"/>
                </a:solidFill>
                <a:latin typeface="Calibri Light"/>
              </a:rPr>
              <a:t>Sixième niveau de plan</a:t>
            </a:r>
            <a:endParaRPr/>
          </a:p>
          <a:p>
            <a:pPr marL="3024000" lvl="6" indent="-216000">
              <a:spcBef>
                <a:spcPts val="283"/>
              </a:spcBef>
              <a:buClr>
                <a:srgbClr val="000000"/>
              </a:buClr>
              <a:buSzPct val="45000"/>
              <a:buFont typeface="Wingdings"/>
              <a:buChar char=""/>
              <a:defRPr/>
            </a:pPr>
            <a:r>
              <a:rPr lang="fr-FR" sz="2000" b="0" strike="noStrike" spc="-1">
                <a:solidFill>
                  <a:srgbClr val="7390A1"/>
                </a:solidFill>
                <a:latin typeface="Calibri Light"/>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0" r:id="rId13"/>
    <p:sldLayoutId id="2147483758" r:id="rId14"/>
  </p:sldLayoutIdLst>
  <p:hf/>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Rectangle 20"/>
          <p:cNvSpPr/>
          <p:nvPr userDrawn="1"/>
        </p:nvSpPr>
        <p:spPr bwMode="auto">
          <a:xfrm>
            <a:off x="0" y="6567056"/>
            <a:ext cx="3020008" cy="290944"/>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grpSp>
        <p:nvGrpSpPr>
          <p:cNvPr id="5" name="Groupe 1"/>
          <p:cNvGrpSpPr/>
          <p:nvPr userDrawn="1"/>
        </p:nvGrpSpPr>
        <p:grpSpPr bwMode="auto">
          <a:xfrm>
            <a:off x="642550" y="211615"/>
            <a:ext cx="3459893" cy="435896"/>
            <a:chOff x="642550" y="211615"/>
            <a:chExt cx="3459893" cy="435896"/>
          </a:xfrm>
        </p:grpSpPr>
        <p:pic>
          <p:nvPicPr>
            <p:cNvPr id="6" name="Image 8"/>
            <p:cNvPicPr>
              <a:picLocks noChangeAspect="1"/>
            </p:cNvPicPr>
            <p:nvPr userDrawn="1"/>
          </p:nvPicPr>
          <p:blipFill>
            <a:blip r:embed="rId21"/>
            <a:stretch/>
          </p:blipFill>
          <p:spPr bwMode="auto">
            <a:xfrm>
              <a:off x="842305" y="212656"/>
              <a:ext cx="850229" cy="307369"/>
            </a:xfrm>
            <a:prstGeom prst="rect">
              <a:avLst/>
            </a:prstGeom>
          </p:spPr>
        </p:pic>
        <p:pic>
          <p:nvPicPr>
            <p:cNvPr id="7" name="Image 9"/>
            <p:cNvPicPr>
              <a:picLocks noChangeAspect="1"/>
            </p:cNvPicPr>
            <p:nvPr userDrawn="1"/>
          </p:nvPicPr>
          <p:blipFill>
            <a:blip r:embed="rId22"/>
            <a:stretch/>
          </p:blipFill>
          <p:spPr bwMode="auto">
            <a:xfrm>
              <a:off x="1946086" y="237362"/>
              <a:ext cx="528935" cy="307369"/>
            </a:xfrm>
            <a:prstGeom prst="rect">
              <a:avLst/>
            </a:prstGeom>
          </p:spPr>
        </p:pic>
        <p:cxnSp>
          <p:nvCxnSpPr>
            <p:cNvPr id="8" name="Connecteur droit 11"/>
            <p:cNvCxnSpPr>
              <a:cxnSpLocks/>
            </p:cNvCxnSpPr>
            <p:nvPr userDrawn="1"/>
          </p:nvCxnSpPr>
          <p:spPr bwMode="auto">
            <a:xfrm flipV="1">
              <a:off x="642550" y="634314"/>
              <a:ext cx="3459893" cy="13197"/>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9" name="Connecteur droit 13"/>
            <p:cNvCxnSpPr>
              <a:cxnSpLocks/>
            </p:cNvCxnSpPr>
            <p:nvPr userDrawn="1"/>
          </p:nvCxnSpPr>
          <p:spPr bwMode="auto">
            <a:xfrm>
              <a:off x="2728573" y="211615"/>
              <a:ext cx="0" cy="307369"/>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Espace réservé du titre 2"/>
          <p:cNvSpPr>
            <a:spLocks noGrp="1"/>
          </p:cNvSpPr>
          <p:nvPr>
            <p:ph type="title"/>
          </p:nvPr>
        </p:nvSpPr>
        <p:spPr bwMode="auto">
          <a:xfrm>
            <a:off x="642550" y="943510"/>
            <a:ext cx="10711250" cy="365126"/>
          </a:xfrm>
          <a:prstGeom prst="rect">
            <a:avLst/>
          </a:prstGeom>
        </p:spPr>
        <p:txBody>
          <a:bodyPr vert="horz" lIns="91440" tIns="45720" rIns="91440" bIns="45720" rtlCol="0" anchor="ctr">
            <a:noAutofit/>
          </a:bodyPr>
          <a:lstStyle/>
          <a:p>
            <a:pPr>
              <a:defRPr/>
            </a:pPr>
            <a:r>
              <a:rPr lang="fr-FR"/>
              <a:t>Modifiez le style du titre</a:t>
            </a:r>
            <a:endParaRPr/>
          </a:p>
        </p:txBody>
      </p:sp>
      <p:sp>
        <p:nvSpPr>
          <p:cNvPr id="11" name="Espace réservé du texte 6"/>
          <p:cNvSpPr>
            <a:spLocks noGrp="1"/>
          </p:cNvSpPr>
          <p:nvPr>
            <p:ph type="body" idx="1"/>
          </p:nvPr>
        </p:nvSpPr>
        <p:spPr bwMode="auto">
          <a:xfrm>
            <a:off x="642550" y="1604635"/>
            <a:ext cx="10711250" cy="4570249"/>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Espace réservé du numéro de diapositive 16"/>
          <p:cNvSpPr>
            <a:spLocks noGrp="1"/>
          </p:cNvSpPr>
          <p:nvPr>
            <p:ph type="sldNum" sz="quarter" idx="4"/>
          </p:nvPr>
        </p:nvSpPr>
        <p:spPr bwMode="auto">
          <a:xfrm>
            <a:off x="11305360" y="6567056"/>
            <a:ext cx="865312" cy="291211"/>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a:lnSpc>
                <a:spcPct val="100000"/>
              </a:lnSpc>
              <a:spcBef>
                <a:spcPts val="0"/>
              </a:spcBef>
              <a:spcAft>
                <a:spcPts val="0"/>
              </a:spcAft>
              <a:buClrTx/>
              <a:buSzTx/>
              <a:buFontTx/>
              <a:buNone/>
              <a:defRPr/>
            </a:pPr>
            <a:fld id="{D53F4F4C-6253-47D0-B349-CEA70012EB27}" type="slidenum">
              <a:rPr lang="fr-FR" sz="1200" b="0" i="0" u="none" strike="noStrike" cap="none" spc="0">
                <a:ln>
                  <a:noFill/>
                </a:ln>
                <a:solidFill>
                  <a:prstClr val="black">
                    <a:tint val="75000"/>
                  </a:prstClr>
                </a:solidFill>
                <a:latin typeface="Calibri"/>
                <a:ea typeface="+mn-ea"/>
                <a:cs typeface="+mn-cs"/>
              </a:rPr>
              <a:t>‹N°›</a:t>
            </a:fld>
            <a:endParaRPr lang="fr-FR" sz="1200" b="0" i="0" u="none" strike="noStrike" cap="none" spc="0">
              <a:ln>
                <a:noFill/>
              </a:ln>
              <a:solidFill>
                <a:prstClr val="black">
                  <a:tint val="75000"/>
                </a:prstClr>
              </a:solidFill>
              <a:latin typeface="Calibri"/>
              <a:ea typeface="+mn-ea"/>
              <a:cs typeface="+mn-cs"/>
            </a:endParaRPr>
          </a:p>
        </p:txBody>
      </p:sp>
      <p:sp>
        <p:nvSpPr>
          <p:cNvPr id="13" name="Rectangle 19"/>
          <p:cNvSpPr/>
          <p:nvPr userDrawn="1"/>
        </p:nvSpPr>
        <p:spPr bwMode="auto">
          <a:xfrm>
            <a:off x="9150664" y="10834"/>
            <a:ext cx="3020008" cy="273832"/>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prstClr val="white"/>
              </a:solidFill>
              <a:latin typeface="Calibri"/>
              <a:ea typeface="+mn-ea"/>
              <a:cs typeface="+mn-cs"/>
            </a:endParaRPr>
          </a:p>
        </p:txBody>
      </p:sp>
      <p:sp>
        <p:nvSpPr>
          <p:cNvPr id="14" name="Espace réservé du pied de page 3"/>
          <p:cNvSpPr>
            <a:spLocks noGrp="1"/>
          </p:cNvSpPr>
          <p:nvPr>
            <p:ph type="ftr" sz="quarter" idx="3"/>
          </p:nvPr>
        </p:nvSpPr>
        <p:spPr bwMode="auto">
          <a:xfrm>
            <a:off x="64445" y="6573746"/>
            <a:ext cx="2891118" cy="277563"/>
          </a:xfrm>
          <a:prstGeom prst="rect">
            <a:avLst/>
          </a:prstGeom>
        </p:spPr>
        <p:txBody>
          <a:bodyPr vert="horz" lIns="91440" tIns="45720" rIns="91440" bIns="45720" rtlCol="0" anchor="ctr"/>
          <a:lstStyle>
            <a:lvl1pPr algn="ctr">
              <a:defRPr sz="1200">
                <a:solidFill>
                  <a:schemeClr val="bg1"/>
                </a:solidFill>
              </a:defRPr>
            </a:lvl1pPr>
          </a:lstStyle>
          <a:p>
            <a:pPr>
              <a:defRPr/>
            </a:pPr>
            <a:r>
              <a:rPr lang="fr-FR">
                <a:solidFill>
                  <a:prstClr val="white"/>
                </a:solidFill>
              </a:rPr>
              <a:t>Lundi 14 décembre 2020</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hf hdr="0" dt="0"/>
  <p:txStyles>
    <p:titleStyle>
      <a:lvl1pPr algn="l" defTabSz="914400">
        <a:lnSpc>
          <a:spcPct val="90000"/>
        </a:lnSpc>
        <a:spcBef>
          <a:spcPts val="0"/>
        </a:spcBef>
        <a:buNone/>
        <a:defRPr sz="2800">
          <a:solidFill>
            <a:srgbClr val="7390A1"/>
          </a:solidFill>
          <a:latin typeface="+mn-lt"/>
          <a:ea typeface="+mj-ea"/>
          <a:cs typeface="+mj-cs"/>
        </a:defRPr>
      </a:lvl1pPr>
    </p:titleStyle>
    <p:bodyStyle>
      <a:lvl1pPr marL="457200" indent="-457200" algn="l" defTabSz="914400">
        <a:lnSpc>
          <a:spcPct val="90000"/>
        </a:lnSpc>
        <a:spcBef>
          <a:spcPts val="1000"/>
        </a:spcBef>
        <a:buFont typeface="Wingdings"/>
        <a:buChar char="§"/>
        <a:defRPr sz="3600">
          <a:solidFill>
            <a:srgbClr val="7390A1"/>
          </a:solidFill>
          <a:latin typeface="+mj-lt"/>
          <a:ea typeface="+mn-ea"/>
          <a:cs typeface="+mn-cs"/>
        </a:defRPr>
      </a:lvl1pPr>
      <a:lvl2pPr marL="800100" indent="-342900" algn="l" defTabSz="914400">
        <a:lnSpc>
          <a:spcPct val="90000"/>
        </a:lnSpc>
        <a:spcBef>
          <a:spcPts val="500"/>
        </a:spcBef>
        <a:buFont typeface="Wingdings"/>
        <a:buChar char="§"/>
        <a:defRPr sz="3200">
          <a:solidFill>
            <a:srgbClr val="7390A1"/>
          </a:solidFill>
          <a:latin typeface="+mj-lt"/>
          <a:ea typeface="+mn-ea"/>
          <a:cs typeface="+mn-cs"/>
        </a:defRPr>
      </a:lvl2pPr>
      <a:lvl3pPr marL="1257300" indent="-342900" algn="l" defTabSz="914400">
        <a:lnSpc>
          <a:spcPct val="90000"/>
        </a:lnSpc>
        <a:spcBef>
          <a:spcPts val="500"/>
        </a:spcBef>
        <a:buFont typeface="Wingdings"/>
        <a:buChar char="§"/>
        <a:defRPr sz="2800">
          <a:solidFill>
            <a:srgbClr val="7390A1"/>
          </a:solidFill>
          <a:latin typeface="+mj-lt"/>
          <a:ea typeface="+mn-ea"/>
          <a:cs typeface="+mn-cs"/>
        </a:defRPr>
      </a:lvl3pPr>
      <a:lvl4pPr marL="1657350" indent="-285750" algn="l" defTabSz="914400">
        <a:lnSpc>
          <a:spcPct val="90000"/>
        </a:lnSpc>
        <a:spcBef>
          <a:spcPts val="500"/>
        </a:spcBef>
        <a:buFont typeface="Wingdings"/>
        <a:buChar char="§"/>
        <a:defRPr sz="2400">
          <a:solidFill>
            <a:srgbClr val="7390A1"/>
          </a:solidFill>
          <a:latin typeface="+mj-lt"/>
          <a:ea typeface="+mn-ea"/>
          <a:cs typeface="+mn-cs"/>
        </a:defRPr>
      </a:lvl4pPr>
      <a:lvl5pPr marL="2114550" indent="-285750" algn="l" defTabSz="914400">
        <a:lnSpc>
          <a:spcPct val="90000"/>
        </a:lnSpc>
        <a:spcBef>
          <a:spcPts val="500"/>
        </a:spcBef>
        <a:buFont typeface="Wingdings"/>
        <a:buChar char="§"/>
        <a:defRPr sz="2400">
          <a:solidFill>
            <a:srgbClr val="7390A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CE99894-3F02-407F-9BE4-BB5513830D2D}"/>
              </a:ext>
            </a:extLst>
          </p:cNvPr>
          <p:cNvSpPr/>
          <p:nvPr userDrawn="1"/>
        </p:nvSpPr>
        <p:spPr>
          <a:xfrm>
            <a:off x="0" y="6567056"/>
            <a:ext cx="3020008" cy="290944"/>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e 1"/>
          <p:cNvGrpSpPr/>
          <p:nvPr userDrawn="1"/>
        </p:nvGrpSpPr>
        <p:grpSpPr>
          <a:xfrm>
            <a:off x="642550" y="211615"/>
            <a:ext cx="3459893" cy="435896"/>
            <a:chOff x="642550" y="211615"/>
            <a:chExt cx="3459893" cy="435896"/>
          </a:xfrm>
        </p:grpSpPr>
        <p:pic>
          <p:nvPicPr>
            <p:cNvPr id="9" name="Imag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2305" y="212656"/>
              <a:ext cx="850229" cy="307369"/>
            </a:xfrm>
            <a:prstGeom prst="rect">
              <a:avLst/>
            </a:prstGeom>
          </p:spPr>
        </p:pic>
        <p:pic>
          <p:nvPicPr>
            <p:cNvPr id="10" name="Imag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946086" y="237362"/>
              <a:ext cx="528935" cy="307369"/>
            </a:xfrm>
            <a:prstGeom prst="rect">
              <a:avLst/>
            </a:prstGeom>
          </p:spPr>
        </p:pic>
        <p:cxnSp>
          <p:nvCxnSpPr>
            <p:cNvPr id="12" name="Connecteur droit 11"/>
            <p:cNvCxnSpPr/>
            <p:nvPr userDrawn="1"/>
          </p:nvCxnSpPr>
          <p:spPr>
            <a:xfrm flipV="1">
              <a:off x="642550" y="634314"/>
              <a:ext cx="3459893" cy="13197"/>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4" name="Connecteur droit 13"/>
            <p:cNvCxnSpPr/>
            <p:nvPr userDrawn="1"/>
          </p:nvCxnSpPr>
          <p:spPr>
            <a:xfrm>
              <a:off x="2728573" y="211615"/>
              <a:ext cx="0" cy="307369"/>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Espace réservé du titre 2">
            <a:extLst>
              <a:ext uri="{FF2B5EF4-FFF2-40B4-BE49-F238E27FC236}">
                <a16:creationId xmlns:a16="http://schemas.microsoft.com/office/drawing/2014/main" id="{F6218889-74D8-4CDD-B93F-354727FA0F40}"/>
              </a:ext>
            </a:extLst>
          </p:cNvPr>
          <p:cNvSpPr>
            <a:spLocks noGrp="1"/>
          </p:cNvSpPr>
          <p:nvPr>
            <p:ph type="title"/>
          </p:nvPr>
        </p:nvSpPr>
        <p:spPr>
          <a:xfrm>
            <a:off x="642550" y="943510"/>
            <a:ext cx="10711250" cy="365126"/>
          </a:xfrm>
          <a:prstGeom prst="rect">
            <a:avLst/>
          </a:prstGeom>
        </p:spPr>
        <p:txBody>
          <a:bodyPr vert="horz" lIns="91440" tIns="45720" rIns="91440" bIns="45720" rtlCol="0" anchor="ctr">
            <a:noAutofit/>
          </a:bodyPr>
          <a:lstStyle/>
          <a:p>
            <a:r>
              <a:rPr lang="fr-FR" dirty="0"/>
              <a:t>Modifiez le style du titre</a:t>
            </a:r>
          </a:p>
        </p:txBody>
      </p:sp>
      <p:sp>
        <p:nvSpPr>
          <p:cNvPr id="7" name="Espace réservé du texte 6">
            <a:extLst>
              <a:ext uri="{FF2B5EF4-FFF2-40B4-BE49-F238E27FC236}">
                <a16:creationId xmlns:a16="http://schemas.microsoft.com/office/drawing/2014/main" id="{9A10D00C-8006-4215-938F-CCAB233154D6}"/>
              </a:ext>
            </a:extLst>
          </p:cNvPr>
          <p:cNvSpPr>
            <a:spLocks noGrp="1"/>
          </p:cNvSpPr>
          <p:nvPr>
            <p:ph type="body" idx="1"/>
          </p:nvPr>
        </p:nvSpPr>
        <p:spPr>
          <a:xfrm>
            <a:off x="642550" y="1604635"/>
            <a:ext cx="10711250" cy="4570249"/>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Rectangle 19">
            <a:extLst>
              <a:ext uri="{FF2B5EF4-FFF2-40B4-BE49-F238E27FC236}">
                <a16:creationId xmlns:a16="http://schemas.microsoft.com/office/drawing/2014/main" id="{EA5026DD-0EB0-4CC6-85AC-B7E8E5C013B6}"/>
              </a:ext>
            </a:extLst>
          </p:cNvPr>
          <p:cNvSpPr/>
          <p:nvPr userDrawn="1"/>
        </p:nvSpPr>
        <p:spPr>
          <a:xfrm>
            <a:off x="9150664" y="10835"/>
            <a:ext cx="3020008" cy="273832"/>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pied de page 3"/>
          <p:cNvSpPr>
            <a:spLocks noGrp="1"/>
          </p:cNvSpPr>
          <p:nvPr>
            <p:ph type="ftr" sz="quarter" idx="3"/>
          </p:nvPr>
        </p:nvSpPr>
        <p:spPr>
          <a:xfrm>
            <a:off x="64445" y="6573746"/>
            <a:ext cx="2891118" cy="277563"/>
          </a:xfrm>
          <a:prstGeom prst="rect">
            <a:avLst/>
          </a:prstGeom>
        </p:spPr>
        <p:txBody>
          <a:bodyPr vert="horz" lIns="91440" tIns="45720" rIns="91440" bIns="45720" rtlCol="0" anchor="ctr"/>
          <a:lstStyle>
            <a:lvl1pPr algn="ctr">
              <a:defRPr sz="1200">
                <a:solidFill>
                  <a:schemeClr val="bg1"/>
                </a:solidFill>
              </a:defRPr>
            </a:lvl1pPr>
          </a:lstStyle>
          <a:p>
            <a:endParaRPr lang="fr-FR" dirty="0">
              <a:solidFill>
                <a:prstClr val="white"/>
              </a:solidFill>
            </a:endParaRPr>
          </a:p>
        </p:txBody>
      </p:sp>
      <p:pic>
        <p:nvPicPr>
          <p:cNvPr id="13" name="Image 12">
            <a:extLst>
              <a:ext uri="{FF2B5EF4-FFF2-40B4-BE49-F238E27FC236}">
                <a16:creationId xmlns:a16="http://schemas.microsoft.com/office/drawing/2014/main" id="{F5263F4A-BE42-D540-9D9B-11B1A29DCA0D}"/>
              </a:ext>
            </a:extLst>
          </p:cNvPr>
          <p:cNvPicPr>
            <a:picLocks noChangeAspect="1"/>
          </p:cNvPicPr>
          <p:nvPr userDrawn="1"/>
        </p:nvPicPr>
        <p:blipFill>
          <a:blip r:embed="rId22"/>
          <a:stretch>
            <a:fillRect/>
          </a:stretch>
        </p:blipFill>
        <p:spPr>
          <a:xfrm>
            <a:off x="2955563" y="211615"/>
            <a:ext cx="763680" cy="309600"/>
          </a:xfrm>
          <a:prstGeom prst="rect">
            <a:avLst/>
          </a:prstGeom>
        </p:spPr>
      </p:pic>
      <p:sp>
        <p:nvSpPr>
          <p:cNvPr id="15" name="Espace réservé du pied de page 4">
            <a:extLst>
              <a:ext uri="{FF2B5EF4-FFF2-40B4-BE49-F238E27FC236}">
                <a16:creationId xmlns:a16="http://schemas.microsoft.com/office/drawing/2014/main" id="{91FD899A-01A3-3148-85AF-16A33D8439E8}"/>
              </a:ext>
            </a:extLst>
          </p:cNvPr>
          <p:cNvSpPr txBox="1">
            <a:spLocks/>
          </p:cNvSpPr>
          <p:nvPr userDrawn="1"/>
        </p:nvSpPr>
        <p:spPr>
          <a:xfrm>
            <a:off x="-580324" y="6580437"/>
            <a:ext cx="12106227" cy="270872"/>
          </a:xfrm>
          <a:prstGeom prst="rect">
            <a:avLst/>
          </a:prstGeom>
        </p:spPr>
        <p:txBody>
          <a:bodyPr/>
          <a:lstStyle>
            <a:defPPr>
              <a:defRPr lang="fr-FR"/>
            </a:defPPr>
            <a:lvl1pPr marL="0" algn="ctr" defTabSz="914400" rtl="0" eaLnBrk="1" latinLnBrk="0" hangingPunct="1">
              <a:defRPr sz="1800" b="1" kern="1200">
                <a:solidFill>
                  <a:srgbClr val="749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t>DIRECTION DES ENSEIGNEMENTS ET DU SUIVI DES PARCOURS ÉTUDIANTS</a:t>
            </a:r>
          </a:p>
        </p:txBody>
      </p:sp>
      <p:cxnSp>
        <p:nvCxnSpPr>
          <p:cNvPr id="18" name="Connecteur droit 17">
            <a:extLst>
              <a:ext uri="{FF2B5EF4-FFF2-40B4-BE49-F238E27FC236}">
                <a16:creationId xmlns:a16="http://schemas.microsoft.com/office/drawing/2014/main" id="{B3C56E0A-C7B5-F040-BFD5-592954E47EEA}"/>
              </a:ext>
            </a:extLst>
          </p:cNvPr>
          <p:cNvCxnSpPr>
            <a:cxnSpLocks/>
          </p:cNvCxnSpPr>
          <p:nvPr userDrawn="1"/>
        </p:nvCxnSpPr>
        <p:spPr>
          <a:xfrm flipV="1">
            <a:off x="1144821" y="7221488"/>
            <a:ext cx="9706707" cy="6693"/>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061468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Lst>
  <p:hf hdr="0" dt="0"/>
  <p:txStyles>
    <p:titleStyle>
      <a:lvl1pPr algn="l" defTabSz="914400" rtl="0" eaLnBrk="1" latinLnBrk="0" hangingPunct="1">
        <a:lnSpc>
          <a:spcPct val="90000"/>
        </a:lnSpc>
        <a:spcBef>
          <a:spcPct val="0"/>
        </a:spcBef>
        <a:buNone/>
        <a:defRPr sz="2800" kern="1200">
          <a:solidFill>
            <a:srgbClr val="7390A1"/>
          </a:solidFill>
          <a:latin typeface="+mn-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sz="3600" kern="1200">
          <a:solidFill>
            <a:srgbClr val="7390A1"/>
          </a:solidFill>
          <a:latin typeface="+mj-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3200" kern="1200">
          <a:solidFill>
            <a:srgbClr val="7390A1"/>
          </a:solidFill>
          <a:latin typeface="+mj-lt"/>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800" kern="1200">
          <a:solidFill>
            <a:srgbClr val="7390A1"/>
          </a:solidFill>
          <a:latin typeface="+mj-lt"/>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400" kern="1200">
          <a:solidFill>
            <a:srgbClr val="7390A1"/>
          </a:solidFill>
          <a:latin typeface="+mj-lt"/>
          <a:ea typeface="+mn-ea"/>
          <a:cs typeface="+mn-cs"/>
        </a:defRPr>
      </a:lvl4pPr>
      <a:lvl5pPr marL="2114550" indent="-285750" algn="l" defTabSz="914400" rtl="0" eaLnBrk="1" latinLnBrk="0" hangingPunct="1">
        <a:lnSpc>
          <a:spcPct val="90000"/>
        </a:lnSpc>
        <a:spcBef>
          <a:spcPts val="500"/>
        </a:spcBef>
        <a:buFont typeface="Wingdings" panose="05000000000000000000" pitchFamily="2" charset="2"/>
        <a:buChar char="§"/>
        <a:defRPr sz="2400" kern="1200">
          <a:solidFill>
            <a:srgbClr val="7390A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Rectangle 20"/>
          <p:cNvSpPr/>
          <p:nvPr userDrawn="1"/>
        </p:nvSpPr>
        <p:spPr bwMode="auto">
          <a:xfrm>
            <a:off x="0" y="6567056"/>
            <a:ext cx="3020008" cy="290944"/>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grpSp>
        <p:nvGrpSpPr>
          <p:cNvPr id="5" name="Groupe 1"/>
          <p:cNvGrpSpPr/>
          <p:nvPr userDrawn="1"/>
        </p:nvGrpSpPr>
        <p:grpSpPr bwMode="auto">
          <a:xfrm>
            <a:off x="642550" y="211615"/>
            <a:ext cx="3459893" cy="435896"/>
            <a:chOff x="642550" y="211615"/>
            <a:chExt cx="3459893" cy="435896"/>
          </a:xfrm>
        </p:grpSpPr>
        <p:pic>
          <p:nvPicPr>
            <p:cNvPr id="6" name="Image 8"/>
            <p:cNvPicPr>
              <a:picLocks noChangeAspect="1"/>
            </p:cNvPicPr>
            <p:nvPr userDrawn="1"/>
          </p:nvPicPr>
          <p:blipFill>
            <a:blip r:embed="rId18"/>
            <a:stretch/>
          </p:blipFill>
          <p:spPr bwMode="auto">
            <a:xfrm>
              <a:off x="842305" y="212656"/>
              <a:ext cx="850229" cy="307369"/>
            </a:xfrm>
            <a:prstGeom prst="rect">
              <a:avLst/>
            </a:prstGeom>
          </p:spPr>
        </p:pic>
        <p:pic>
          <p:nvPicPr>
            <p:cNvPr id="7" name="Image 9"/>
            <p:cNvPicPr>
              <a:picLocks noChangeAspect="1"/>
            </p:cNvPicPr>
            <p:nvPr userDrawn="1"/>
          </p:nvPicPr>
          <p:blipFill>
            <a:blip r:embed="rId19"/>
            <a:stretch/>
          </p:blipFill>
          <p:spPr bwMode="auto">
            <a:xfrm>
              <a:off x="1946086" y="237362"/>
              <a:ext cx="528935" cy="307369"/>
            </a:xfrm>
            <a:prstGeom prst="rect">
              <a:avLst/>
            </a:prstGeom>
          </p:spPr>
        </p:pic>
        <p:cxnSp>
          <p:nvCxnSpPr>
            <p:cNvPr id="8" name="Connecteur droit 11"/>
            <p:cNvCxnSpPr>
              <a:cxnSpLocks/>
            </p:cNvCxnSpPr>
            <p:nvPr userDrawn="1"/>
          </p:nvCxnSpPr>
          <p:spPr bwMode="auto">
            <a:xfrm flipV="1">
              <a:off x="642550" y="634314"/>
              <a:ext cx="3459893" cy="13197"/>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9" name="Connecteur droit 13"/>
            <p:cNvCxnSpPr>
              <a:cxnSpLocks/>
            </p:cNvCxnSpPr>
            <p:nvPr userDrawn="1"/>
          </p:nvCxnSpPr>
          <p:spPr bwMode="auto">
            <a:xfrm>
              <a:off x="2728573" y="211615"/>
              <a:ext cx="0" cy="307369"/>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Espace réservé du titre 2"/>
          <p:cNvSpPr>
            <a:spLocks noGrp="1"/>
          </p:cNvSpPr>
          <p:nvPr>
            <p:ph type="title"/>
          </p:nvPr>
        </p:nvSpPr>
        <p:spPr bwMode="auto">
          <a:xfrm>
            <a:off x="642550" y="943510"/>
            <a:ext cx="10711250" cy="365126"/>
          </a:xfrm>
          <a:prstGeom prst="rect">
            <a:avLst/>
          </a:prstGeom>
        </p:spPr>
        <p:txBody>
          <a:bodyPr vert="horz" lIns="91440" tIns="45720" rIns="91440" bIns="45720" rtlCol="0" anchor="ctr">
            <a:noAutofit/>
          </a:bodyPr>
          <a:lstStyle/>
          <a:p>
            <a:pPr>
              <a:defRPr/>
            </a:pPr>
            <a:r>
              <a:rPr lang="fr-FR"/>
              <a:t>Modifiez le style du titre</a:t>
            </a:r>
            <a:endParaRPr/>
          </a:p>
        </p:txBody>
      </p:sp>
      <p:sp>
        <p:nvSpPr>
          <p:cNvPr id="11" name="Espace réservé du texte 6"/>
          <p:cNvSpPr>
            <a:spLocks noGrp="1"/>
          </p:cNvSpPr>
          <p:nvPr>
            <p:ph type="body" idx="1"/>
          </p:nvPr>
        </p:nvSpPr>
        <p:spPr bwMode="auto">
          <a:xfrm>
            <a:off x="642550" y="1604635"/>
            <a:ext cx="10711250" cy="4570249"/>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2" name="Rectangle 19"/>
          <p:cNvSpPr/>
          <p:nvPr userDrawn="1"/>
        </p:nvSpPr>
        <p:spPr bwMode="auto">
          <a:xfrm>
            <a:off x="9150664" y="10834"/>
            <a:ext cx="3020008" cy="273832"/>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dirty="0">
              <a:ln>
                <a:noFill/>
              </a:ln>
              <a:solidFill>
                <a:prstClr val="white"/>
              </a:solidFill>
              <a:latin typeface="Calibri"/>
              <a:ea typeface="+mn-ea"/>
              <a:cs typeface="+mn-cs"/>
            </a:endParaRPr>
          </a:p>
        </p:txBody>
      </p:sp>
      <p:sp>
        <p:nvSpPr>
          <p:cNvPr id="13" name="Espace réservé du pied de page 3"/>
          <p:cNvSpPr>
            <a:spLocks noGrp="1"/>
          </p:cNvSpPr>
          <p:nvPr>
            <p:ph type="ftr" sz="quarter" idx="3"/>
          </p:nvPr>
        </p:nvSpPr>
        <p:spPr bwMode="auto">
          <a:xfrm>
            <a:off x="64445" y="6573746"/>
            <a:ext cx="2891118" cy="277563"/>
          </a:xfrm>
          <a:prstGeom prst="rect">
            <a:avLst/>
          </a:prstGeom>
        </p:spPr>
        <p:txBody>
          <a:bodyPr vert="horz" lIns="91440" tIns="45720" rIns="91440" bIns="45720" rtlCol="0" anchor="ctr"/>
          <a:lstStyle>
            <a:lvl1pPr algn="ctr">
              <a:defRPr sz="1200">
                <a:solidFill>
                  <a:schemeClr val="bg1"/>
                </a:solidFill>
              </a:defRPr>
            </a:lvl1pPr>
          </a:lstStyle>
          <a:p>
            <a:pPr>
              <a:defRPr/>
            </a:pPr>
            <a:endParaRPr lang="fr-FR" dirty="0">
              <a:solidFill>
                <a:prstClr val="white"/>
              </a:solidFill>
            </a:endParaRPr>
          </a:p>
        </p:txBody>
      </p:sp>
      <p:pic>
        <p:nvPicPr>
          <p:cNvPr id="14" name="Image 12"/>
          <p:cNvPicPr>
            <a:picLocks noChangeAspect="1"/>
          </p:cNvPicPr>
          <p:nvPr userDrawn="1"/>
        </p:nvPicPr>
        <p:blipFill>
          <a:blip r:embed="rId20"/>
          <a:stretch/>
        </p:blipFill>
        <p:spPr bwMode="auto">
          <a:xfrm>
            <a:off x="2955562" y="211615"/>
            <a:ext cx="763680" cy="309600"/>
          </a:xfrm>
          <a:prstGeom prst="rect">
            <a:avLst/>
          </a:prstGeom>
        </p:spPr>
      </p:pic>
      <p:sp>
        <p:nvSpPr>
          <p:cNvPr id="15" name="Espace réservé du pied de page 4"/>
          <p:cNvSpPr>
            <a:spLocks noAdjustHandles="1"/>
          </p:cNvSpPr>
          <p:nvPr userDrawn="1"/>
        </p:nvSpPr>
        <p:spPr bwMode="auto">
          <a:xfrm>
            <a:off x="-580324" y="6580437"/>
            <a:ext cx="12106227" cy="270872"/>
          </a:xfrm>
          <a:prstGeom prst="rect">
            <a:avLst/>
          </a:prstGeom>
        </p:spPr>
        <p:txBody>
          <a:bodyPr/>
          <a:lstStyle>
            <a:defPPr>
              <a:defRPr lang="fr-FR"/>
            </a:defPPr>
            <a:lvl1pPr marL="0" algn="ctr" defTabSz="914400">
              <a:defRPr sz="1800" b="1">
                <a:solidFill>
                  <a:srgbClr val="7490A0"/>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sz="1200" dirty="0"/>
              <a:t>DIRECTION DES ENSEIGNEMENTS ET DU SUIVI DES PARCOURS ÉTUDIANTS</a:t>
            </a:r>
            <a:endParaRPr dirty="0"/>
          </a:p>
        </p:txBody>
      </p:sp>
      <p:cxnSp>
        <p:nvCxnSpPr>
          <p:cNvPr id="16" name="Connecteur droit 17"/>
          <p:cNvCxnSpPr>
            <a:cxnSpLocks/>
          </p:cNvCxnSpPr>
          <p:nvPr userDrawn="1"/>
        </p:nvCxnSpPr>
        <p:spPr bwMode="auto">
          <a:xfrm flipV="1">
            <a:off x="1144821" y="7221488"/>
            <a:ext cx="9706707" cy="6693"/>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173122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hf hdr="0" dt="0"/>
  <p:txStyles>
    <p:titleStyle>
      <a:lvl1pPr algn="l" defTabSz="914400">
        <a:lnSpc>
          <a:spcPct val="90000"/>
        </a:lnSpc>
        <a:spcBef>
          <a:spcPts val="0"/>
        </a:spcBef>
        <a:buNone/>
        <a:defRPr sz="2800">
          <a:solidFill>
            <a:srgbClr val="7390A1"/>
          </a:solidFill>
          <a:latin typeface="+mn-lt"/>
          <a:ea typeface="+mj-ea"/>
          <a:cs typeface="+mj-cs"/>
        </a:defRPr>
      </a:lvl1pPr>
    </p:titleStyle>
    <p:bodyStyle>
      <a:lvl1pPr marL="457200" indent="-457200" algn="l" defTabSz="914400">
        <a:lnSpc>
          <a:spcPct val="90000"/>
        </a:lnSpc>
        <a:spcBef>
          <a:spcPts val="1000"/>
        </a:spcBef>
        <a:buFont typeface="Wingdings"/>
        <a:buChar char="§"/>
        <a:defRPr sz="3600">
          <a:solidFill>
            <a:srgbClr val="7390A1"/>
          </a:solidFill>
          <a:latin typeface="+mj-lt"/>
          <a:ea typeface="+mn-ea"/>
          <a:cs typeface="+mn-cs"/>
        </a:defRPr>
      </a:lvl1pPr>
      <a:lvl2pPr marL="800100" indent="-342900" algn="l" defTabSz="914400">
        <a:lnSpc>
          <a:spcPct val="90000"/>
        </a:lnSpc>
        <a:spcBef>
          <a:spcPts val="500"/>
        </a:spcBef>
        <a:buFont typeface="Wingdings"/>
        <a:buChar char="§"/>
        <a:defRPr sz="3200">
          <a:solidFill>
            <a:srgbClr val="7390A1"/>
          </a:solidFill>
          <a:latin typeface="+mj-lt"/>
          <a:ea typeface="+mn-ea"/>
          <a:cs typeface="+mn-cs"/>
        </a:defRPr>
      </a:lvl2pPr>
      <a:lvl3pPr marL="1257300" indent="-342900" algn="l" defTabSz="914400">
        <a:lnSpc>
          <a:spcPct val="90000"/>
        </a:lnSpc>
        <a:spcBef>
          <a:spcPts val="500"/>
        </a:spcBef>
        <a:buFont typeface="Wingdings"/>
        <a:buChar char="§"/>
        <a:defRPr sz="2800">
          <a:solidFill>
            <a:srgbClr val="7390A1"/>
          </a:solidFill>
          <a:latin typeface="+mj-lt"/>
          <a:ea typeface="+mn-ea"/>
          <a:cs typeface="+mn-cs"/>
        </a:defRPr>
      </a:lvl3pPr>
      <a:lvl4pPr marL="1657350" indent="-285750" algn="l" defTabSz="914400">
        <a:lnSpc>
          <a:spcPct val="90000"/>
        </a:lnSpc>
        <a:spcBef>
          <a:spcPts val="500"/>
        </a:spcBef>
        <a:buFont typeface="Wingdings"/>
        <a:buChar char="§"/>
        <a:defRPr sz="2400">
          <a:solidFill>
            <a:srgbClr val="7390A1"/>
          </a:solidFill>
          <a:latin typeface="+mj-lt"/>
          <a:ea typeface="+mn-ea"/>
          <a:cs typeface="+mn-cs"/>
        </a:defRPr>
      </a:lvl4pPr>
      <a:lvl5pPr marL="2114550" indent="-285750" algn="l" defTabSz="914400">
        <a:lnSpc>
          <a:spcPct val="90000"/>
        </a:lnSpc>
        <a:spcBef>
          <a:spcPts val="500"/>
        </a:spcBef>
        <a:buFont typeface="Wingdings"/>
        <a:buChar char="§"/>
        <a:defRPr sz="2400">
          <a:solidFill>
            <a:srgbClr val="7390A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univ-rouen.fr/formation/sorienter/les-fiches-metiers-de-lurn/" TargetMode="External"/><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immersup.univ-rouen.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www.univ-rouen.fr/vie-des-campus/campus-durables-et-qualite-de-vie/nos-camp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263352" y="1257498"/>
            <a:ext cx="11593288" cy="2783519"/>
          </a:xfrm>
          <a:prstGeom prst="rect">
            <a:avLst/>
          </a:prstGeom>
          <a:noFill/>
          <a:ln w="0">
            <a:noFill/>
          </a:ln>
        </p:spPr>
        <p:txBody>
          <a:bodyPr anchor="b"/>
          <a:lstStyle/>
          <a:p>
            <a:pPr algn="ctr">
              <a:lnSpc>
                <a:spcPct val="95000"/>
              </a:lnSpc>
              <a:defRPr/>
            </a:pPr>
            <a:br>
              <a:rPr sz="1300" dirty="0"/>
            </a:br>
            <a:br>
              <a:rPr sz="1300" dirty="0"/>
            </a:br>
            <a:br>
              <a:rPr sz="1300" dirty="0"/>
            </a:br>
            <a:br>
              <a:rPr sz="1300" dirty="0"/>
            </a:br>
            <a:br>
              <a:rPr sz="1300" dirty="0"/>
            </a:br>
            <a:br>
              <a:rPr sz="1300" dirty="0"/>
            </a:br>
            <a:br>
              <a:rPr sz="1300" dirty="0"/>
            </a:br>
            <a:br>
              <a:rPr sz="1300" dirty="0"/>
            </a:br>
            <a:br>
              <a:rPr sz="1300" dirty="0"/>
            </a:br>
            <a:br>
              <a:rPr sz="1300" dirty="0"/>
            </a:br>
            <a:br>
              <a:rPr sz="1300" dirty="0"/>
            </a:br>
            <a:endParaRPr lang="fr-FR" sz="4200" b="1" strike="noStrike" spc="-1" dirty="0">
              <a:solidFill>
                <a:srgbClr val="000000"/>
              </a:solidFill>
              <a:latin typeface="Arial"/>
            </a:endParaRPr>
          </a:p>
          <a:p>
            <a:pPr algn="ctr">
              <a:lnSpc>
                <a:spcPct val="95000"/>
              </a:lnSpc>
              <a:defRPr/>
            </a:pPr>
            <a:r>
              <a:rPr lang="fr-FR" sz="4200" b="1" spc="-1" dirty="0">
                <a:solidFill>
                  <a:srgbClr val="000000"/>
                </a:solidFill>
                <a:latin typeface="Arial"/>
              </a:rPr>
              <a:t>Rejoindre l'université de Rouen Normandie : ce qu'il faut savoir sur Parcoursup</a:t>
            </a:r>
            <a:br>
              <a:rPr sz="1300" dirty="0"/>
            </a:br>
            <a:endParaRPr lang="fr-FR" sz="4200" b="0" strike="noStrike" spc="-1" dirty="0">
              <a:solidFill>
                <a:srgbClr val="000000"/>
              </a:solidFill>
              <a:latin typeface="Calibri"/>
            </a:endParaRPr>
          </a:p>
        </p:txBody>
      </p:sp>
      <p:pic>
        <p:nvPicPr>
          <p:cNvPr id="5" name="Image 4"/>
          <p:cNvPicPr/>
          <p:nvPr/>
        </p:nvPicPr>
        <p:blipFill>
          <a:blip r:embed="rId3"/>
          <a:stretch/>
        </p:blipFill>
        <p:spPr bwMode="auto">
          <a:xfrm>
            <a:off x="2207568" y="4054320"/>
            <a:ext cx="2520280" cy="1155240"/>
          </a:xfrm>
          <a:prstGeom prst="rect">
            <a:avLst/>
          </a:prstGeom>
          <a:ln w="0">
            <a:noFill/>
          </a:ln>
        </p:spPr>
      </p:pic>
      <p:pic>
        <p:nvPicPr>
          <p:cNvPr id="6" name="Picture 2" descr="Site institutionnel"/>
          <p:cNvPicPr/>
          <p:nvPr/>
        </p:nvPicPr>
        <p:blipFill>
          <a:blip r:embed="rId4"/>
          <a:stretch/>
        </p:blipFill>
        <p:spPr bwMode="auto">
          <a:xfrm>
            <a:off x="6600056" y="4149080"/>
            <a:ext cx="2217304" cy="877232"/>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740639" y="803905"/>
            <a:ext cx="10710720" cy="351360"/>
          </a:xfrm>
          <a:prstGeom prst="rect">
            <a:avLst/>
          </a:prstGeom>
          <a:noFill/>
          <a:ln w="0">
            <a:noFill/>
          </a:ln>
        </p:spPr>
        <p:txBody>
          <a:bodyPr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7390A1"/>
                </a:solidFill>
                <a:effectLst/>
                <a:uLnTx/>
                <a:uFillTx/>
                <a:latin typeface="Arial"/>
                <a:ea typeface="DejaVu Sans"/>
                <a:cs typeface="DejaVu Sans"/>
              </a:rPr>
              <a:t>Les filières non-sélectives susceptibles d’être classées "en tension" </a:t>
            </a:r>
            <a:endParaRPr kumimoji="0" lang="fr-FR" sz="2400" b="0" i="0" u="none" strike="noStrike" kern="0" cap="none" spc="0" normalizeH="0" baseline="0" noProof="0" dirty="0">
              <a:ln>
                <a:noFill/>
              </a:ln>
              <a:solidFill>
                <a:srgbClr val="000000"/>
              </a:solidFill>
              <a:effectLst/>
              <a:uLnTx/>
              <a:uFillTx/>
              <a:latin typeface="Calibri"/>
              <a:ea typeface="DejaVu Sans"/>
              <a:cs typeface="DejaVu Sans"/>
            </a:endParaRPr>
          </a:p>
        </p:txBody>
      </p:sp>
      <p:sp>
        <p:nvSpPr>
          <p:cNvPr id="5" name="TextShape 2"/>
          <p:cNvSpPr/>
          <p:nvPr/>
        </p:nvSpPr>
        <p:spPr bwMode="auto">
          <a:xfrm>
            <a:off x="191344" y="1207349"/>
            <a:ext cx="11718388" cy="4895555"/>
          </a:xfrm>
          <a:prstGeom prst="rect">
            <a:avLst/>
          </a:prstGeom>
          <a:noFill/>
          <a:ln w="0">
            <a:noFill/>
          </a:ln>
        </p:spPr>
        <p:txBody>
          <a:bodyPr>
            <a:noAutofit/>
          </a:bodyPr>
          <a:lstStyle/>
          <a:p>
            <a:pPr marL="268200" marR="0" lvl="0" indent="-267840" algn="l" defTabSz="914400" eaLnBrk="1" fontAlgn="auto" latinLnBrk="0" hangingPunct="1">
              <a:lnSpc>
                <a:spcPct val="90000"/>
              </a:lnSpc>
              <a:spcBef>
                <a:spcPts val="1000"/>
              </a:spcBef>
              <a:spcAft>
                <a:spcPts val="0"/>
              </a:spcAft>
              <a:buClr>
                <a:srgbClr val="000000"/>
              </a:buClr>
              <a:buSzTx/>
              <a:buFont typeface="Wingdings"/>
              <a:buChar char=""/>
              <a:tabLst/>
              <a:defRPr/>
            </a:pPr>
            <a:endParaRPr kumimoji="0" lang="fr-FR" sz="1600" b="0" i="0" u="none" strike="noStrike" kern="0" cap="none" spc="0" normalizeH="0" baseline="0" noProof="0" dirty="0">
              <a:ln>
                <a:noFill/>
              </a:ln>
              <a:solidFill>
                <a:prstClr val="black"/>
              </a:solidFill>
              <a:effectLst/>
              <a:uLnTx/>
              <a:uFillTx/>
              <a:latin typeface="Arial"/>
              <a:ea typeface="DejaVu Sans"/>
              <a:cs typeface="DejaVu Sans"/>
            </a:endParaRPr>
          </a:p>
        </p:txBody>
      </p:sp>
      <p:sp>
        <p:nvSpPr>
          <p:cNvPr id="6" name="TextShape 3"/>
          <p:cNvSpPr/>
          <p:nvPr/>
        </p:nvSpPr>
        <p:spPr bwMode="auto">
          <a:xfrm>
            <a:off x="64440" y="6573600"/>
            <a:ext cx="2890800" cy="277200"/>
          </a:xfrm>
          <a:prstGeom prst="rect">
            <a:avLst/>
          </a:prstGeom>
          <a:noFill/>
          <a:ln w="0">
            <a:noFill/>
          </a:ln>
        </p:spPr>
        <p:txBody>
          <a:bodyPr anchor="ct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prstClr val="black"/>
              </a:solidFill>
              <a:effectLst/>
              <a:uLnTx/>
              <a:uFillTx/>
              <a:latin typeface="Times New Roman"/>
              <a:ea typeface="DejaVu Sans"/>
              <a:cs typeface="DejaVu Sans"/>
            </a:endParaRPr>
          </a:p>
        </p:txBody>
      </p:sp>
      <p:sp>
        <p:nvSpPr>
          <p:cNvPr id="7" name="TextShape 4"/>
          <p:cNvSpPr/>
          <p:nvPr/>
        </p:nvSpPr>
        <p:spPr bwMode="auto">
          <a:xfrm>
            <a:off x="11305440" y="6567120"/>
            <a:ext cx="865080" cy="290880"/>
          </a:xfrm>
          <a:prstGeom prst="rect">
            <a:avLst/>
          </a:prstGeom>
          <a:noFill/>
          <a:ln w="0">
            <a:noFill/>
          </a:ln>
        </p:spPr>
        <p:txBody>
          <a:bodyPr lIns="90000" tIns="45000" rIns="90000" bIns="4500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fld id="{FD027F88-80C0-1D6B-F2D3-D1EEF10FE197}" type="slidenum">
              <a:rPr kumimoji="0" lang="fr-FR" sz="1200" b="0" i="0" u="none" strike="noStrike" kern="0" cap="none" spc="0" normalizeH="0" baseline="0" noProof="0">
                <a:ln>
                  <a:noFill/>
                </a:ln>
                <a:solidFill>
                  <a:srgbClr val="8B8B8B"/>
                </a:solidFill>
                <a:effectLst/>
                <a:uLnTx/>
                <a:uFillTx/>
                <a:latin typeface="Calibri"/>
                <a:ea typeface="DejaVu Sans"/>
                <a:cs typeface="DejaVu Sans"/>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fr-FR" sz="1200" b="0" i="0" u="none" strike="noStrike" kern="0" cap="none" spc="0" normalizeH="0" baseline="0" noProof="0">
              <a:ln>
                <a:noFill/>
              </a:ln>
              <a:solidFill>
                <a:prstClr val="black"/>
              </a:solidFill>
              <a:effectLst/>
              <a:uLnTx/>
              <a:uFillTx/>
              <a:latin typeface="Times New Roman"/>
              <a:ea typeface="DejaVu Sans"/>
              <a:cs typeface="DejaVu Sans"/>
            </a:endParaRPr>
          </a:p>
        </p:txBody>
      </p:sp>
      <p:sp>
        <p:nvSpPr>
          <p:cNvPr id="11" name="Titre 1">
            <a:extLst>
              <a:ext uri="{FF2B5EF4-FFF2-40B4-BE49-F238E27FC236}">
                <a16:creationId xmlns:a16="http://schemas.microsoft.com/office/drawing/2014/main" id="{9F8919D2-C9C3-4792-A778-6A878A701586}"/>
              </a:ext>
            </a:extLst>
          </p:cNvPr>
          <p:cNvSpPr txBox="1">
            <a:spLocks/>
          </p:cNvSpPr>
          <p:nvPr/>
        </p:nvSpPr>
        <p:spPr bwMode="auto">
          <a:xfrm>
            <a:off x="-1536848" y="5878314"/>
            <a:ext cx="10711250" cy="351561"/>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marL="0" marR="0" lvl="0" indent="0" algn="l" defTabSz="914400" eaLnBrk="1" fontAlgn="auto" latinLnBrk="0" hangingPunct="1">
              <a:lnSpc>
                <a:spcPct val="90000"/>
              </a:lnSpc>
              <a:spcBef>
                <a:spcPts val="0"/>
              </a:spcBef>
              <a:spcAft>
                <a:spcPts val="0"/>
              </a:spcAft>
              <a:buClrTx/>
              <a:buSzTx/>
              <a:buFontTx/>
              <a:buNone/>
              <a:tabLst/>
              <a:defRPr/>
            </a:pPr>
            <a:endParaRPr kumimoji="0" lang="fr-FR" sz="4400" b="0" i="0" u="none" strike="noStrike" kern="0" cap="none" spc="0" normalizeH="0" baseline="0" noProof="0" dirty="0">
              <a:ln>
                <a:noFill/>
              </a:ln>
              <a:solidFill>
                <a:prstClr val="black"/>
              </a:solidFill>
              <a:effectLst/>
              <a:uLnTx/>
              <a:uFillTx/>
              <a:latin typeface="Arial"/>
              <a:ea typeface="DejaVu Sans"/>
              <a:cs typeface="DejaVu Sans"/>
            </a:endParaRPr>
          </a:p>
        </p:txBody>
      </p:sp>
      <p:sp>
        <p:nvSpPr>
          <p:cNvPr id="12" name="Espace réservé du contenu 2">
            <a:extLst>
              <a:ext uri="{FF2B5EF4-FFF2-40B4-BE49-F238E27FC236}">
                <a16:creationId xmlns:a16="http://schemas.microsoft.com/office/drawing/2014/main" id="{D51EE5BA-5570-4535-A01A-39ACD6EC6062}"/>
              </a:ext>
            </a:extLst>
          </p:cNvPr>
          <p:cNvSpPr txBox="1">
            <a:spLocks/>
          </p:cNvSpPr>
          <p:nvPr/>
        </p:nvSpPr>
        <p:spPr bwMode="auto">
          <a:xfrm>
            <a:off x="372630" y="1375325"/>
            <a:ext cx="6197149" cy="3199830"/>
          </a:xfrm>
          <a:prstGeom prst="rect">
            <a:avLst/>
          </a:prstGeom>
        </p:spPr>
        <p:txBody>
          <a:bodyPr>
            <a:normAutofit fontScale="25000" lnSpcReduction="2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eaLnBrk="1" fontAlgn="auto" latinLnBrk="0" hangingPunct="1">
              <a:lnSpc>
                <a:spcPct val="170000"/>
              </a:lnSpc>
              <a:spcBef>
                <a:spcPts val="0"/>
              </a:spcBef>
              <a:spcAft>
                <a:spcPts val="0"/>
              </a:spcAft>
              <a:buClrTx/>
              <a:buSzTx/>
              <a:buNone/>
              <a:tabLst/>
              <a:defRPr/>
            </a:pPr>
            <a:r>
              <a:rPr kumimoji="0" lang="fr-FR" sz="6400" b="1" i="0" u="none" strike="noStrike" kern="0" cap="none" spc="0" normalizeH="0" baseline="0" noProof="0" dirty="0">
                <a:ln>
                  <a:noFill/>
                </a:ln>
                <a:solidFill>
                  <a:srgbClr val="E4A34C"/>
                </a:solidFill>
                <a:effectLst/>
                <a:uLnTx/>
                <a:uFillTx/>
                <a:latin typeface="Arial"/>
                <a:ea typeface="DejaVu Sans"/>
                <a:cs typeface="DejaVu Sans"/>
              </a:rPr>
              <a:t>Domaine Sciences Humaines et Sociales :</a:t>
            </a:r>
          </a:p>
          <a:p>
            <a:pPr marL="0" marR="0" lvl="0" indent="0" algn="l" defTabSz="914400" eaLnBrk="1" fontAlgn="auto" latinLnBrk="0" hangingPunct="1">
              <a:lnSpc>
                <a:spcPct val="170000"/>
              </a:lnSpc>
              <a:spcBef>
                <a:spcPts val="0"/>
              </a:spcBef>
              <a:spcAft>
                <a:spcPts val="0"/>
              </a:spcAft>
              <a:buClrTx/>
              <a:buSzTx/>
              <a:buNone/>
              <a:tabLst/>
              <a:defRPr/>
            </a:pPr>
            <a:r>
              <a:rPr lang="fr-FR" sz="6400" dirty="0">
                <a:solidFill>
                  <a:prstClr val="black"/>
                </a:solidFill>
                <a:latin typeface="Arial"/>
                <a:ea typeface="DejaVu Sans"/>
                <a:cs typeface="DejaVu Sans"/>
              </a:rPr>
              <a:t>-   </a:t>
            </a:r>
            <a:r>
              <a:rPr kumimoji="0" lang="fr-FR" sz="6400" b="0" i="0" u="none" strike="noStrike" kern="0" cap="none" spc="0" normalizeH="0" baseline="0" noProof="0" dirty="0">
                <a:ln>
                  <a:noFill/>
                </a:ln>
                <a:solidFill>
                  <a:prstClr val="black"/>
                </a:solidFill>
                <a:effectLst/>
                <a:uLnTx/>
                <a:uFillTx/>
                <a:latin typeface="Arial"/>
                <a:ea typeface="DejaVu Sans"/>
                <a:cs typeface="DejaVu Sans"/>
              </a:rPr>
              <a:t>STAPS</a:t>
            </a:r>
          </a:p>
          <a:p>
            <a:pPr marL="228600" marR="0" lvl="0" indent="-228600" algn="l" defTabSz="914400" eaLnBrk="1" fontAlgn="auto" latinLnBrk="0" hangingPunct="1">
              <a:lnSpc>
                <a:spcPct val="170000"/>
              </a:lnSpc>
              <a:spcBef>
                <a:spcPts val="0"/>
              </a:spcBef>
              <a:spcAft>
                <a:spcPts val="0"/>
              </a:spcAft>
              <a:buClrTx/>
              <a:buSzTx/>
              <a:buFontTx/>
              <a:buChar char="-"/>
              <a:tabLst/>
              <a:defRPr/>
            </a:pPr>
            <a:r>
              <a:rPr kumimoji="0" lang="fr-FR" sz="6400" b="0" i="0" u="none" strike="noStrike" kern="0" cap="none" spc="0" normalizeH="0" baseline="0" noProof="0" dirty="0">
                <a:ln>
                  <a:noFill/>
                </a:ln>
                <a:solidFill>
                  <a:prstClr val="black"/>
                </a:solidFill>
                <a:effectLst/>
                <a:uLnTx/>
                <a:uFillTx/>
                <a:latin typeface="Arial"/>
                <a:ea typeface="DejaVu Sans"/>
                <a:cs typeface="DejaVu Sans"/>
              </a:rPr>
              <a:t>Psychologie</a:t>
            </a:r>
          </a:p>
          <a:p>
            <a:pPr marL="228600" marR="0" lvl="0" indent="-228600" algn="l" defTabSz="914400" eaLnBrk="1" fontAlgn="auto" latinLnBrk="0" hangingPunct="1">
              <a:lnSpc>
                <a:spcPct val="170000"/>
              </a:lnSpc>
              <a:spcBef>
                <a:spcPts val="0"/>
              </a:spcBef>
              <a:spcAft>
                <a:spcPts val="0"/>
              </a:spcAft>
              <a:buClrTx/>
              <a:buSzTx/>
              <a:buFontTx/>
              <a:buChar char="-"/>
              <a:tabLst/>
              <a:defRPr/>
            </a:pPr>
            <a:r>
              <a:rPr kumimoji="0" lang="fr-FR" sz="6400" b="0" i="0" u="none" strike="noStrike" kern="0" cap="none" spc="0" normalizeH="0" baseline="0" noProof="0" dirty="0">
                <a:ln>
                  <a:noFill/>
                </a:ln>
                <a:solidFill>
                  <a:prstClr val="black"/>
                </a:solidFill>
                <a:effectLst/>
                <a:uLnTx/>
                <a:uFillTx/>
                <a:latin typeface="Arial"/>
                <a:ea typeface="DejaVu Sans"/>
                <a:cs typeface="DejaVu Sans"/>
              </a:rPr>
              <a:t>Sociologie</a:t>
            </a:r>
            <a:endParaRPr kumimoji="0" lang="fr-FR" sz="6400" b="0" i="0" u="none" strike="noStrike" kern="0" cap="none" spc="0" normalizeH="0" baseline="0" noProof="0" dirty="0">
              <a:ln>
                <a:noFill/>
              </a:ln>
              <a:solidFill>
                <a:prstClr val="black"/>
              </a:solidFill>
              <a:effectLst/>
              <a:uLnTx/>
              <a:uFillTx/>
              <a:latin typeface="Arial"/>
              <a:ea typeface="DejaVu Sans"/>
              <a:cs typeface="Arial"/>
            </a:endParaRPr>
          </a:p>
          <a:p>
            <a:pPr marL="228600" marR="0" lvl="0" indent="-228600" algn="l" defTabSz="914400" eaLnBrk="1" fontAlgn="auto" latinLnBrk="0" hangingPunct="1">
              <a:lnSpc>
                <a:spcPct val="170000"/>
              </a:lnSpc>
              <a:spcBef>
                <a:spcPts val="0"/>
              </a:spcBef>
              <a:spcAft>
                <a:spcPts val="0"/>
              </a:spcAft>
              <a:buClrTx/>
              <a:buSzTx/>
              <a:buFontTx/>
              <a:buChar char="-"/>
              <a:tabLst/>
              <a:defRPr/>
            </a:pPr>
            <a:r>
              <a:rPr kumimoji="0" lang="fr-FR" sz="6400" b="0" i="0" u="none" strike="noStrike" kern="0" cap="none" spc="0" normalizeH="0" baseline="0" noProof="0" dirty="0">
                <a:ln>
                  <a:noFill/>
                </a:ln>
                <a:solidFill>
                  <a:prstClr val="black"/>
                </a:solidFill>
                <a:effectLst/>
                <a:uLnTx/>
                <a:uFillTx/>
                <a:latin typeface="Arial"/>
                <a:ea typeface="DejaVu Sans"/>
                <a:cs typeface="Arial"/>
              </a:rPr>
              <a:t>Sciences De l’Éducation et de la Formation</a:t>
            </a:r>
            <a:endParaRPr lang="fr-FR" sz="6400" dirty="0">
              <a:solidFill>
                <a:prstClr val="black"/>
              </a:solidFill>
              <a:latin typeface="Arial"/>
              <a:ea typeface="DejaVu Sans"/>
              <a:cs typeface="Arial"/>
            </a:endParaRPr>
          </a:p>
          <a:p>
            <a:pPr marL="228600" marR="0" lvl="0" indent="-228600" algn="l" defTabSz="914400" eaLnBrk="1" fontAlgn="auto" latinLnBrk="0" hangingPunct="1">
              <a:lnSpc>
                <a:spcPct val="170000"/>
              </a:lnSpc>
              <a:spcBef>
                <a:spcPts val="0"/>
              </a:spcBef>
              <a:spcAft>
                <a:spcPts val="0"/>
              </a:spcAft>
              <a:buClrTx/>
              <a:buSzTx/>
              <a:buFontTx/>
              <a:buChar char="-"/>
              <a:tabLst/>
              <a:defRPr/>
            </a:pPr>
            <a:r>
              <a:rPr lang="fr-FR" sz="6400" dirty="0">
                <a:solidFill>
                  <a:prstClr val="black"/>
                </a:solidFill>
                <a:latin typeface="Arial"/>
                <a:ea typeface="DejaVu Sans"/>
                <a:cs typeface="DejaVu Sans"/>
              </a:rPr>
              <a:t>Professorat des Écoles </a:t>
            </a:r>
          </a:p>
          <a:p>
            <a:pPr marL="0" marR="0" lvl="0" indent="0" algn="l" defTabSz="914400" eaLnBrk="1" fontAlgn="auto" latinLnBrk="0" hangingPunct="1">
              <a:lnSpc>
                <a:spcPct val="170000"/>
              </a:lnSpc>
              <a:spcBef>
                <a:spcPts val="0"/>
              </a:spcBef>
              <a:spcAft>
                <a:spcPts val="0"/>
              </a:spcAft>
              <a:buClrTx/>
              <a:buSzTx/>
              <a:buNone/>
              <a:tabLst/>
              <a:defRPr/>
            </a:pPr>
            <a:r>
              <a:rPr lang="fr-FR" sz="5600" dirty="0">
                <a:solidFill>
                  <a:prstClr val="black"/>
                </a:solidFill>
                <a:latin typeface="Arial"/>
                <a:ea typeface="DejaVu Sans"/>
                <a:cs typeface="DejaVu Sans"/>
              </a:rPr>
              <a:t>     Mont-Saint-Aignan, Évreux et Le Havre</a:t>
            </a:r>
            <a:endParaRPr kumimoji="0" lang="fr-FR" sz="5600" b="0" i="0" u="none" strike="noStrike" kern="0" cap="none" spc="0" normalizeH="0" baseline="0" noProof="0" dirty="0">
              <a:ln>
                <a:noFill/>
              </a:ln>
              <a:solidFill>
                <a:prstClr val="black"/>
              </a:solidFill>
              <a:effectLst/>
              <a:uLnTx/>
              <a:uFillTx/>
              <a:latin typeface="Arial"/>
              <a:ea typeface="DejaVu Sans"/>
              <a:cs typeface="DejaVu Sans"/>
            </a:endParaRPr>
          </a:p>
          <a:p>
            <a:pPr marL="0" marR="0" lvl="0" indent="0" algn="l" defTabSz="914400" eaLnBrk="1" fontAlgn="auto" latinLnBrk="0" hangingPunct="1">
              <a:lnSpc>
                <a:spcPct val="170000"/>
              </a:lnSpc>
              <a:spcBef>
                <a:spcPts val="0"/>
              </a:spcBef>
              <a:spcAft>
                <a:spcPts val="0"/>
              </a:spcAft>
              <a:buClrTx/>
              <a:buSzTx/>
              <a:buNone/>
              <a:tabLst/>
              <a:defRPr/>
            </a:pPr>
            <a:endParaRPr kumimoji="0" lang="fr-FR" sz="6400" b="0" i="0" u="none" strike="noStrike" kern="0" cap="none" spc="0" normalizeH="0" baseline="0" noProof="0" dirty="0">
              <a:ln>
                <a:noFill/>
              </a:ln>
              <a:solidFill>
                <a:prstClr val="black"/>
              </a:solidFill>
              <a:effectLst/>
              <a:uLnTx/>
              <a:uFillTx/>
              <a:latin typeface="Arial"/>
              <a:ea typeface="DejaVu Sans"/>
              <a:cs typeface="DejaVu Sans"/>
            </a:endParaRPr>
          </a:p>
          <a:p>
            <a:pPr marL="0" marR="0" lvl="0" indent="0" algn="l" defTabSz="914400" eaLnBrk="1" fontAlgn="auto" latinLnBrk="0" hangingPunct="1">
              <a:lnSpc>
                <a:spcPct val="170000"/>
              </a:lnSpc>
              <a:spcBef>
                <a:spcPts val="0"/>
              </a:spcBef>
              <a:spcAft>
                <a:spcPts val="0"/>
              </a:spcAft>
              <a:buClrTx/>
              <a:buSzTx/>
              <a:buNone/>
              <a:tabLst/>
              <a:defRPr/>
            </a:pPr>
            <a:r>
              <a:rPr lang="fr-FR" sz="6400" b="1" dirty="0">
                <a:solidFill>
                  <a:srgbClr val="E4A34C"/>
                </a:solidFill>
                <a:latin typeface="Arial"/>
                <a:ea typeface="DejaVu Sans"/>
                <a:cs typeface="DejaVu Sans"/>
              </a:rPr>
              <a:t>Domaine Droit, Économie, gestion :</a:t>
            </a:r>
          </a:p>
          <a:p>
            <a:pPr marL="228600" marR="0" lvl="0" indent="-228600" algn="l" defTabSz="914400" eaLnBrk="1" fontAlgn="auto" latinLnBrk="0" hangingPunct="1">
              <a:lnSpc>
                <a:spcPct val="170000"/>
              </a:lnSpc>
              <a:spcBef>
                <a:spcPts val="0"/>
              </a:spcBef>
              <a:spcAft>
                <a:spcPts val="0"/>
              </a:spcAft>
              <a:buClrTx/>
              <a:buSzTx/>
              <a:buFontTx/>
              <a:buChar char="-"/>
              <a:tabLst/>
              <a:defRPr/>
            </a:pPr>
            <a:r>
              <a:rPr kumimoji="0" lang="fr-FR" sz="6400" b="0" i="0" u="none" strike="noStrike" kern="0" cap="none" spc="0" normalizeH="0" baseline="0" noProof="0" dirty="0">
                <a:ln>
                  <a:noFill/>
                </a:ln>
                <a:solidFill>
                  <a:prstClr val="black"/>
                </a:solidFill>
                <a:effectLst/>
                <a:uLnTx/>
                <a:uFillTx/>
                <a:latin typeface="Arial"/>
                <a:ea typeface="DejaVu Sans"/>
                <a:cs typeface="DejaVu Sans"/>
              </a:rPr>
              <a:t>Droit</a:t>
            </a:r>
          </a:p>
          <a:p>
            <a:pPr marL="228600" marR="0" lvl="0" indent="-228600" algn="l" defTabSz="914400" eaLnBrk="1" fontAlgn="auto" latinLnBrk="0" hangingPunct="1">
              <a:lnSpc>
                <a:spcPct val="170000"/>
              </a:lnSpc>
              <a:spcBef>
                <a:spcPts val="0"/>
              </a:spcBef>
              <a:spcAft>
                <a:spcPts val="0"/>
              </a:spcAft>
              <a:buClrTx/>
              <a:buSzTx/>
              <a:buFontTx/>
              <a:buChar char="-"/>
              <a:tabLst/>
              <a:defRPr/>
            </a:pPr>
            <a:r>
              <a:rPr kumimoji="0" lang="fr-FR" sz="6400" b="0" i="0" u="none" strike="noStrike" kern="0" cap="none" spc="0" normalizeH="0" baseline="0" noProof="0" dirty="0">
                <a:ln>
                  <a:noFill/>
                </a:ln>
                <a:solidFill>
                  <a:prstClr val="black"/>
                </a:solidFill>
                <a:effectLst/>
                <a:uLnTx/>
                <a:uFillTx/>
                <a:latin typeface="Arial"/>
                <a:ea typeface="DejaVu Sans"/>
                <a:cs typeface="DejaVu Sans"/>
              </a:rPr>
              <a:t>Science Politique</a:t>
            </a:r>
          </a:p>
          <a:p>
            <a:pPr marL="228600" marR="0" lvl="0" indent="-228600" algn="l" defTabSz="914400" eaLnBrk="1" fontAlgn="auto" latinLnBrk="0" hangingPunct="1">
              <a:lnSpc>
                <a:spcPct val="170000"/>
              </a:lnSpc>
              <a:spcBef>
                <a:spcPts val="0"/>
              </a:spcBef>
              <a:spcAft>
                <a:spcPts val="0"/>
              </a:spcAft>
              <a:buClrTx/>
              <a:buSzTx/>
              <a:buFontTx/>
              <a:buChar char="-"/>
              <a:tabLst/>
              <a:defRPr/>
            </a:pPr>
            <a:r>
              <a:rPr kumimoji="0" lang="fr-FR" sz="6400" b="0" i="0" u="none" strike="noStrike" kern="0" cap="none" spc="0" normalizeH="0" baseline="0" noProof="0" dirty="0">
                <a:ln>
                  <a:noFill/>
                </a:ln>
                <a:solidFill>
                  <a:prstClr val="black"/>
                </a:solidFill>
                <a:effectLst/>
                <a:uLnTx/>
                <a:uFillTx/>
                <a:latin typeface="Arial"/>
                <a:ea typeface="DejaVu Sans"/>
                <a:cs typeface="DejaVu Sans"/>
              </a:rPr>
              <a:t>Gestion</a:t>
            </a:r>
          </a:p>
          <a:p>
            <a:pPr marL="228600" marR="0" lvl="0" indent="-228600" algn="l" defTabSz="914400" eaLnBrk="1" fontAlgn="auto" latinLnBrk="0" hangingPunct="1">
              <a:lnSpc>
                <a:spcPct val="170000"/>
              </a:lnSpc>
              <a:spcBef>
                <a:spcPts val="0"/>
              </a:spcBef>
              <a:spcAft>
                <a:spcPts val="0"/>
              </a:spcAft>
              <a:buClrTx/>
              <a:buSzTx/>
              <a:buFontTx/>
              <a:buChar char="-"/>
              <a:tabLst/>
              <a:defRPr/>
            </a:pPr>
            <a:r>
              <a:rPr lang="fr-FR" sz="6400" dirty="0">
                <a:solidFill>
                  <a:prstClr val="black"/>
                </a:solidFill>
                <a:latin typeface="Arial"/>
                <a:ea typeface="DejaVu Sans"/>
                <a:cs typeface="Arial"/>
              </a:rPr>
              <a:t>É</a:t>
            </a:r>
            <a:r>
              <a:rPr kumimoji="0" lang="fr-FR" sz="6400" b="0" i="0" u="none" strike="noStrike" kern="0" cap="none" spc="0" normalizeH="0" baseline="0" noProof="0" dirty="0" err="1">
                <a:ln>
                  <a:noFill/>
                </a:ln>
                <a:solidFill>
                  <a:prstClr val="black"/>
                </a:solidFill>
                <a:effectLst/>
                <a:uLnTx/>
                <a:uFillTx/>
                <a:latin typeface="Arial"/>
                <a:ea typeface="DejaVu Sans"/>
                <a:cs typeface="Arial"/>
              </a:rPr>
              <a:t>conomie</a:t>
            </a:r>
            <a:endParaRPr kumimoji="0" lang="fr-FR" sz="6400" b="0" i="0" u="none" strike="noStrike" kern="0" cap="none" spc="0" normalizeH="0" baseline="0" noProof="0" dirty="0">
              <a:ln>
                <a:noFill/>
              </a:ln>
              <a:solidFill>
                <a:prstClr val="black"/>
              </a:solidFill>
              <a:effectLst/>
              <a:uLnTx/>
              <a:uFillTx/>
              <a:latin typeface="Arial"/>
              <a:ea typeface="DejaVu Sans"/>
              <a:cs typeface="Arial"/>
            </a:endParaRPr>
          </a:p>
          <a:p>
            <a:pPr marL="228600" marR="0" lvl="0" indent="-228600" algn="l" defTabSz="914400" eaLnBrk="1" fontAlgn="auto" latinLnBrk="0" hangingPunct="1">
              <a:lnSpc>
                <a:spcPct val="170000"/>
              </a:lnSpc>
              <a:spcBef>
                <a:spcPts val="0"/>
              </a:spcBef>
              <a:spcAft>
                <a:spcPts val="0"/>
              </a:spcAft>
              <a:buClrTx/>
              <a:buSzTx/>
              <a:buFontTx/>
              <a:buChar char="-"/>
              <a:tabLst/>
              <a:defRPr/>
            </a:pPr>
            <a:r>
              <a:rPr kumimoji="0" lang="fr-FR" sz="6400" b="0" i="0" u="none" strike="noStrike" kern="0" cap="none" spc="0" normalizeH="0" baseline="0" noProof="0" dirty="0">
                <a:ln>
                  <a:noFill/>
                </a:ln>
                <a:solidFill>
                  <a:prstClr val="black"/>
                </a:solidFill>
                <a:effectLst/>
                <a:uLnTx/>
                <a:uFillTx/>
                <a:latin typeface="Arial"/>
                <a:ea typeface="DejaVu Sans"/>
                <a:cs typeface="Arial"/>
              </a:rPr>
              <a:t>Administration Économique et Sociale</a:t>
            </a:r>
            <a:endParaRPr kumimoji="0" lang="fr-FR" sz="800" b="0" i="0" u="none" strike="noStrike" kern="0" cap="none" spc="0" normalizeH="0" baseline="0" noProof="0" dirty="0">
              <a:ln>
                <a:noFill/>
              </a:ln>
              <a:solidFill>
                <a:prstClr val="black"/>
              </a:solidFill>
              <a:effectLst/>
              <a:uLnTx/>
              <a:uFillTx/>
              <a:latin typeface="Arial"/>
              <a:ea typeface="DejaVu Sans"/>
              <a:cs typeface="Arial"/>
            </a:endParaRPr>
          </a:p>
          <a:p>
            <a:pPr marL="0" marR="0" lvl="0" indent="0" algn="l" defTabSz="914400" eaLnBrk="1" fontAlgn="auto" latinLnBrk="0" hangingPunct="1">
              <a:lnSpc>
                <a:spcPct val="150000"/>
              </a:lnSpc>
              <a:spcBef>
                <a:spcPts val="0"/>
              </a:spcBef>
              <a:spcAft>
                <a:spcPts val="0"/>
              </a:spcAft>
              <a:buClrTx/>
              <a:buSzTx/>
              <a:buFont typeface="Arial"/>
              <a:buNone/>
              <a:tabLst/>
              <a:defRPr/>
            </a:pPr>
            <a:endParaRPr kumimoji="0" lang="fr-FR" sz="800" b="0" i="0" u="none" strike="noStrike" kern="0" cap="none" spc="0" normalizeH="0" baseline="0" noProof="0" dirty="0">
              <a:ln>
                <a:noFill/>
              </a:ln>
              <a:solidFill>
                <a:prstClr val="black"/>
              </a:solidFill>
              <a:effectLst/>
              <a:uLnTx/>
              <a:uFillTx/>
              <a:latin typeface="Arial"/>
              <a:ea typeface="DejaVu Sans"/>
              <a:cs typeface="Arial"/>
            </a:endParaRPr>
          </a:p>
        </p:txBody>
      </p:sp>
      <p:sp>
        <p:nvSpPr>
          <p:cNvPr id="2" name="ZoneTexte 1">
            <a:extLst>
              <a:ext uri="{FF2B5EF4-FFF2-40B4-BE49-F238E27FC236}">
                <a16:creationId xmlns:a16="http://schemas.microsoft.com/office/drawing/2014/main" id="{BBF54C8D-FE2E-47EB-B000-F7AE94DFDC05}"/>
              </a:ext>
            </a:extLst>
          </p:cNvPr>
          <p:cNvSpPr txBox="1"/>
          <p:nvPr/>
        </p:nvSpPr>
        <p:spPr>
          <a:xfrm>
            <a:off x="6761702" y="1447092"/>
            <a:ext cx="4977379" cy="4478662"/>
          </a:xfrm>
          <a:prstGeom prst="rect">
            <a:avLst/>
          </a:prstGeom>
          <a:noFill/>
        </p:spPr>
        <p:txBody>
          <a:bodyPr wrap="square" rtlCol="0">
            <a:spAutoFit/>
          </a:bodyPr>
          <a:lstStyle/>
          <a:p>
            <a:pPr>
              <a:lnSpc>
                <a:spcPct val="150000"/>
              </a:lnSpc>
              <a:defRPr/>
            </a:pPr>
            <a:r>
              <a:rPr lang="fr-FR" sz="1600" b="1" dirty="0">
                <a:solidFill>
                  <a:srgbClr val="E4A34C"/>
                </a:solidFill>
              </a:rPr>
              <a:t>Domaine Sciences, Technologie, Santé :</a:t>
            </a:r>
            <a:endParaRPr kumimoji="0" lang="fr-FR" sz="1600" b="0" i="0" u="none" strike="noStrike" kern="0" cap="none" spc="0" normalizeH="0" baseline="0" noProof="0" dirty="0">
              <a:ln>
                <a:noFill/>
              </a:ln>
              <a:solidFill>
                <a:prstClr val="black"/>
              </a:solidFill>
              <a:effectLst/>
              <a:uLnTx/>
              <a:uFillTx/>
              <a:latin typeface="Arial"/>
              <a:ea typeface="DejaVu Sans"/>
              <a:cs typeface="Arial"/>
            </a:endParaRPr>
          </a:p>
          <a:p>
            <a:pPr marL="171450" marR="0" lvl="0" indent="-171450" algn="l" defTabSz="914400" eaLnBrk="1" fontAlgn="auto" latinLnBrk="0" hangingPunct="1">
              <a:lnSpc>
                <a:spcPct val="150000"/>
              </a:lnSpc>
              <a:spcBef>
                <a:spcPts val="0"/>
              </a:spcBef>
              <a:spcAft>
                <a:spcPts val="0"/>
              </a:spcAft>
              <a:buClrTx/>
              <a:buSzTx/>
              <a:buFontTx/>
              <a:buChar char="-"/>
              <a:tabLst/>
              <a:defRPr/>
            </a:pPr>
            <a:r>
              <a:rPr kumimoji="0" lang="fr-FR" sz="1600" b="0" i="0" u="none" strike="noStrike" kern="0" cap="none" spc="0" normalizeH="0" baseline="0" noProof="0" dirty="0">
                <a:ln>
                  <a:noFill/>
                </a:ln>
                <a:solidFill>
                  <a:prstClr val="black"/>
                </a:solidFill>
                <a:effectLst/>
                <a:uLnTx/>
                <a:uFillTx/>
                <a:latin typeface="Arial"/>
                <a:ea typeface="DejaVu Sans"/>
                <a:cs typeface="Arial"/>
              </a:rPr>
              <a:t>PASS Rouen, Le Havre et Évreux</a:t>
            </a:r>
          </a:p>
          <a:p>
            <a:pPr marR="0" lvl="0" algn="l" defTabSz="914400" eaLnBrk="1" fontAlgn="auto" latinLnBrk="0" hangingPunct="1">
              <a:lnSpc>
                <a:spcPct val="150000"/>
              </a:lnSpc>
              <a:spcBef>
                <a:spcPts val="0"/>
              </a:spcBef>
              <a:spcAft>
                <a:spcPts val="0"/>
              </a:spcAft>
              <a:buClrTx/>
              <a:buSzTx/>
              <a:tabLst/>
              <a:defRPr/>
            </a:pPr>
            <a:endParaRPr kumimoji="0" lang="fr-FR" sz="1600" b="0" i="0" u="none" strike="noStrike" kern="0" cap="none" spc="0" normalizeH="0" baseline="0" noProof="0" dirty="0">
              <a:ln>
                <a:noFill/>
              </a:ln>
              <a:solidFill>
                <a:prstClr val="black"/>
              </a:solidFill>
              <a:effectLst/>
              <a:uLnTx/>
              <a:uFillTx/>
              <a:latin typeface="Arial"/>
              <a:ea typeface="DejaVu Sans"/>
              <a:cs typeface="Arial"/>
            </a:endParaRPr>
          </a:p>
          <a:p>
            <a:pPr marL="171450" marR="0" lvl="0" indent="-171450" algn="l" defTabSz="914400" eaLnBrk="1" fontAlgn="auto" latinLnBrk="0" hangingPunct="1">
              <a:lnSpc>
                <a:spcPct val="150000"/>
              </a:lnSpc>
              <a:spcBef>
                <a:spcPts val="0"/>
              </a:spcBef>
              <a:spcAft>
                <a:spcPts val="0"/>
              </a:spcAft>
              <a:buClrTx/>
              <a:buSzTx/>
              <a:buFontTx/>
              <a:buChar char="-"/>
              <a:tabLst/>
              <a:defRPr/>
            </a:pPr>
            <a:r>
              <a:rPr kumimoji="0" lang="fr-FR" sz="1600" b="0" i="0" u="none" strike="noStrike" kern="0" cap="none" spc="0" normalizeH="0" baseline="0" noProof="0" dirty="0">
                <a:ln>
                  <a:noFill/>
                </a:ln>
                <a:solidFill>
                  <a:prstClr val="black"/>
                </a:solidFill>
                <a:effectLst/>
                <a:uLnTx/>
                <a:uFillTx/>
                <a:latin typeface="Arial"/>
                <a:ea typeface="DejaVu Sans"/>
                <a:cs typeface="DejaVu Sans"/>
              </a:rPr>
              <a:t>Sciences de la Vie</a:t>
            </a:r>
          </a:p>
          <a:p>
            <a:pPr marL="171450" marR="0" lvl="0" indent="-171450" algn="l" defTabSz="914400" eaLnBrk="1" fontAlgn="auto" latinLnBrk="0" hangingPunct="1">
              <a:lnSpc>
                <a:spcPct val="150000"/>
              </a:lnSpc>
              <a:spcBef>
                <a:spcPts val="0"/>
              </a:spcBef>
              <a:spcAft>
                <a:spcPts val="0"/>
              </a:spcAft>
              <a:buClrTx/>
              <a:buSzTx/>
              <a:buFontTx/>
              <a:buChar char="-"/>
              <a:tabLst/>
              <a:defRPr/>
            </a:pPr>
            <a:r>
              <a:rPr kumimoji="0" lang="fr-FR" sz="1600" b="0" i="0" u="none" strike="noStrike" kern="0" cap="none" spc="0" normalizeH="0" baseline="0" noProof="0" dirty="0">
                <a:ln>
                  <a:noFill/>
                </a:ln>
                <a:solidFill>
                  <a:prstClr val="black"/>
                </a:solidFill>
                <a:effectLst/>
                <a:uLnTx/>
                <a:uFillTx/>
                <a:latin typeface="Arial"/>
                <a:ea typeface="DejaVu Sans"/>
                <a:cs typeface="DejaVu Sans"/>
              </a:rPr>
              <a:t>Portail Licence Sciences de la Vie et de la Terre /  Licence Sciences de la Terre / Licence Sciences de la Vie</a:t>
            </a:r>
          </a:p>
          <a:p>
            <a:pPr marL="171450" marR="0" lvl="0" indent="-171450" algn="l" defTabSz="914400" eaLnBrk="1" fontAlgn="auto" latinLnBrk="0" hangingPunct="1">
              <a:lnSpc>
                <a:spcPct val="150000"/>
              </a:lnSpc>
              <a:spcBef>
                <a:spcPts val="0"/>
              </a:spcBef>
              <a:spcAft>
                <a:spcPts val="0"/>
              </a:spcAft>
              <a:buClrTx/>
              <a:buSzTx/>
              <a:buFontTx/>
              <a:buChar char="-"/>
              <a:tabLst/>
              <a:defRPr/>
            </a:pPr>
            <a:r>
              <a:rPr kumimoji="0" lang="fr-FR" sz="1600" b="0" i="0" u="none" strike="noStrike" kern="0" cap="none" spc="0" normalizeH="0" baseline="0" noProof="0" dirty="0">
                <a:ln>
                  <a:noFill/>
                </a:ln>
                <a:solidFill>
                  <a:prstClr val="black"/>
                </a:solidFill>
                <a:effectLst/>
                <a:uLnTx/>
                <a:uFillTx/>
                <a:latin typeface="Arial"/>
                <a:ea typeface="DejaVu Sans"/>
                <a:cs typeface="Arial" panose="020B0604020202020204" pitchFamily="34" charset="0"/>
              </a:rPr>
              <a:t>Portail Licence Chimie / Licence Physique-Chimie</a:t>
            </a:r>
          </a:p>
          <a:p>
            <a:pPr marR="0" lvl="0" algn="l" defTabSz="914400" eaLnBrk="1" fontAlgn="auto" latinLnBrk="0" hangingPunct="1">
              <a:lnSpc>
                <a:spcPct val="150000"/>
              </a:lnSpc>
              <a:spcBef>
                <a:spcPts val="0"/>
              </a:spcBef>
              <a:spcAft>
                <a:spcPts val="0"/>
              </a:spcAft>
              <a:buClrTx/>
              <a:buSzTx/>
              <a:tabLst/>
              <a:defRPr/>
            </a:pPr>
            <a:endParaRPr lang="fr-FR" sz="1600" dirty="0">
              <a:solidFill>
                <a:prstClr val="black"/>
              </a:solidFill>
              <a:latin typeface="Arial"/>
              <a:ea typeface="DejaVu Sans"/>
              <a:cs typeface="Arial" panose="020B0604020202020204" pitchFamily="34" charset="0"/>
            </a:endParaRPr>
          </a:p>
          <a:p>
            <a:pPr marR="0" lvl="0" algn="l" defTabSz="914400" eaLnBrk="1" fontAlgn="auto" latinLnBrk="0" hangingPunct="1">
              <a:lnSpc>
                <a:spcPct val="150000"/>
              </a:lnSpc>
              <a:spcBef>
                <a:spcPts val="0"/>
              </a:spcBef>
              <a:spcAft>
                <a:spcPts val="0"/>
              </a:spcAft>
              <a:buClrTx/>
              <a:buSzTx/>
              <a:tabLst/>
              <a:defRPr/>
            </a:pPr>
            <a:r>
              <a:rPr lang="fr-FR" sz="1600" dirty="0">
                <a:solidFill>
                  <a:prstClr val="black"/>
                </a:solidFill>
                <a:latin typeface="Arial"/>
                <a:ea typeface="DejaVu Sans"/>
                <a:cs typeface="Arial" panose="020B0604020202020204" pitchFamily="34" charset="0"/>
              </a:rPr>
              <a:t>Et d’</a:t>
            </a:r>
            <a:r>
              <a:rPr kumimoji="0" lang="fr-FR" sz="1600" b="0" i="0" u="none" strike="noStrike" kern="0" cap="none" spc="0" normalizeH="0" baseline="0" noProof="0" dirty="0">
                <a:ln>
                  <a:noFill/>
                </a:ln>
                <a:solidFill>
                  <a:prstClr val="black"/>
                </a:solidFill>
                <a:effectLst/>
                <a:uLnTx/>
                <a:uFillTx/>
                <a:latin typeface="Arial"/>
                <a:ea typeface="DejaVu Sans"/>
                <a:cs typeface="Arial" panose="020B0604020202020204" pitchFamily="34" charset="0"/>
              </a:rPr>
              <a:t>autres Licences pour leur parcours avec option « Accès Santé » : </a:t>
            </a:r>
            <a:r>
              <a:rPr lang="fr-FR" sz="1600" dirty="0">
                <a:solidFill>
                  <a:prstClr val="black"/>
                </a:solidFill>
                <a:latin typeface="Arial"/>
                <a:ea typeface="DejaVu Sans"/>
                <a:cs typeface="Arial" panose="020B0604020202020204" pitchFamily="34" charset="0"/>
              </a:rPr>
              <a:t>Humanités, Lettres</a:t>
            </a:r>
            <a:endParaRPr kumimoji="0" lang="fr-FR" sz="1600" b="0" i="0" u="none" strike="noStrike" kern="0" cap="none" spc="0" normalizeH="0" baseline="0" noProof="0" dirty="0">
              <a:ln>
                <a:noFill/>
              </a:ln>
              <a:solidFill>
                <a:prstClr val="black"/>
              </a:solidFill>
              <a:effectLst/>
              <a:uLnTx/>
              <a:uFillTx/>
              <a:latin typeface="Arial"/>
              <a:ea typeface="DejaVu Sans"/>
              <a:cs typeface="Arial" panose="020B0604020202020204" pitchFamily="34" charset="0"/>
            </a:endParaRPr>
          </a:p>
          <a:p>
            <a:pPr marL="0" marR="0" lvl="0" indent="0" algn="l" defTabSz="914400" eaLnBrk="1" fontAlgn="auto" latinLnBrk="0" hangingPunct="1">
              <a:lnSpc>
                <a:spcPct val="150000"/>
              </a:lnSpc>
              <a:spcBef>
                <a:spcPts val="0"/>
              </a:spcBef>
              <a:spcAft>
                <a:spcPts val="0"/>
              </a:spcAft>
              <a:buClrTx/>
              <a:buSzTx/>
              <a:tabLst/>
              <a:defRPr/>
            </a:pPr>
            <a:r>
              <a:rPr kumimoji="0" lang="fr-FR" sz="1600" b="0" i="0" u="none" strike="noStrike" kern="0" cap="none" spc="0" normalizeH="0" baseline="0" noProof="0" dirty="0">
                <a:ln>
                  <a:noFill/>
                </a:ln>
                <a:solidFill>
                  <a:prstClr val="black"/>
                </a:solidFill>
                <a:effectLst/>
                <a:uLnTx/>
                <a:uFillTx/>
                <a:latin typeface="Arial"/>
                <a:ea typeface="DejaVu Sans"/>
                <a:cs typeface="DejaVu Sans"/>
              </a:rPr>
              <a:t>  </a:t>
            </a:r>
          </a:p>
        </p:txBody>
      </p:sp>
      <p:sp>
        <p:nvSpPr>
          <p:cNvPr id="3" name="ZoneTexte 2">
            <a:extLst>
              <a:ext uri="{FF2B5EF4-FFF2-40B4-BE49-F238E27FC236}">
                <a16:creationId xmlns:a16="http://schemas.microsoft.com/office/drawing/2014/main" id="{5C600999-C7A1-46FA-A0FE-A8210FD3F20F}"/>
              </a:ext>
            </a:extLst>
          </p:cNvPr>
          <p:cNvSpPr txBox="1"/>
          <p:nvPr/>
        </p:nvSpPr>
        <p:spPr>
          <a:xfrm>
            <a:off x="1884770" y="1137777"/>
            <a:ext cx="8331535" cy="618631"/>
          </a:xfrm>
          <a:prstGeom prst="rect">
            <a:avLst/>
          </a:prstGeom>
          <a:noFill/>
        </p:spPr>
        <p:txBody>
          <a:bodyPr wrap="square" rtlCol="0">
            <a:spAutoFit/>
          </a:bodyPr>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7490A0"/>
                </a:solidFill>
                <a:effectLst/>
                <a:uLnTx/>
                <a:uFillTx/>
                <a:latin typeface="Arial"/>
                <a:ea typeface="DejaVu Sans"/>
                <a:cs typeface="Arial"/>
              </a:rPr>
              <a:t>Une formation non sélective est ainsi définie quand le nombre de candidatures est supérieur à la capacité d’accueil fixée.</a:t>
            </a:r>
          </a:p>
          <a:p>
            <a:pPr marL="0" marR="0" lvl="0" indent="0" algn="l" defTabSz="914400" eaLnBrk="1" fontAlgn="auto" latinLnBrk="0" hangingPunct="1">
              <a:lnSpc>
                <a:spcPct val="95000"/>
              </a:lnSpc>
              <a:spcBef>
                <a:spcPts val="0"/>
              </a:spcBef>
              <a:spcAft>
                <a:spcPts val="0"/>
              </a:spcAft>
              <a:buClrTx/>
              <a:buSzTx/>
              <a:buFontTx/>
              <a:buNone/>
              <a:tabLst/>
              <a:defRPr/>
            </a:pPr>
            <a:endParaRPr kumimoji="0" lang="fr-FR" sz="1200" b="1" i="0" u="none" strike="noStrike" kern="0" cap="none" spc="0" normalizeH="0" baseline="0" noProof="0" dirty="0">
              <a:ln>
                <a:noFill/>
              </a:ln>
              <a:solidFill>
                <a:srgbClr val="7490A0"/>
              </a:solidFill>
              <a:effectLst/>
              <a:uLnTx/>
              <a:uFillTx/>
              <a:latin typeface="Arial"/>
              <a:ea typeface="DejaVu Sans"/>
              <a:cs typeface="Arial"/>
            </a:endParaRPr>
          </a:p>
          <a:p>
            <a:pPr marL="0" marR="0" lvl="0" indent="0" algn="ctr" defTabSz="914400" eaLnBrk="1" fontAlgn="auto" latinLnBrk="0" hangingPunct="1">
              <a:lnSpc>
                <a:spcPct val="95000"/>
              </a:lnSpc>
              <a:spcBef>
                <a:spcPts val="0"/>
              </a:spcBef>
              <a:spcAft>
                <a:spcPts val="0"/>
              </a:spcAft>
              <a:buClrTx/>
              <a:buSzTx/>
              <a:buFontTx/>
              <a:buNone/>
              <a:tabLst/>
              <a:defRPr/>
            </a:pPr>
            <a:endParaRPr kumimoji="0" lang="fr-FR" sz="1200" b="0" i="0" u="sng" strike="noStrike" kern="0" cap="none" spc="0"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42447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A28F2-934D-4178-93D6-B364BF9D5B4E}"/>
              </a:ext>
            </a:extLst>
          </p:cNvPr>
          <p:cNvSpPr>
            <a:spLocks noGrp="1"/>
          </p:cNvSpPr>
          <p:nvPr>
            <p:ph type="title"/>
          </p:nvPr>
        </p:nvSpPr>
        <p:spPr>
          <a:xfrm>
            <a:off x="1551653" y="1453823"/>
            <a:ext cx="9396056" cy="290296"/>
          </a:xfrm>
        </p:spPr>
        <p:txBody>
          <a:bodyPr/>
          <a:lstStyle/>
          <a:p>
            <a:r>
              <a:rPr lang="fr-FR" sz="2400" b="1" dirty="0">
                <a:solidFill>
                  <a:srgbClr val="7390A1"/>
                </a:solidFill>
                <a:latin typeface="Arial" panose="020B0604020202020204" pitchFamily="34" charset="0"/>
                <a:cs typeface="Arial" panose="020B0604020202020204" pitchFamily="34" charset="0"/>
              </a:rPr>
              <a:t> - Des quotas sont appliqués :</a:t>
            </a:r>
            <a:endParaRPr lang="fr-FR" sz="24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E3902B41-5D97-46D0-87C9-B392F153B6B0}"/>
              </a:ext>
            </a:extLst>
          </p:cNvPr>
          <p:cNvPicPr>
            <a:picLocks noChangeAspect="1"/>
          </p:cNvPicPr>
          <p:nvPr/>
        </p:nvPicPr>
        <p:blipFill>
          <a:blip r:embed="rId3"/>
          <a:stretch>
            <a:fillRect/>
          </a:stretch>
        </p:blipFill>
        <p:spPr>
          <a:xfrm>
            <a:off x="932729" y="1988840"/>
            <a:ext cx="10326541" cy="198147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854C96F-CF29-485B-B013-71916B49A5FB}"/>
              </a:ext>
            </a:extLst>
          </p:cNvPr>
          <p:cNvSpPr/>
          <p:nvPr/>
        </p:nvSpPr>
        <p:spPr>
          <a:xfrm>
            <a:off x="1399794" y="4459759"/>
            <a:ext cx="9699774" cy="769441"/>
          </a:xfrm>
          <a:prstGeom prst="rect">
            <a:avLst/>
          </a:prstGeom>
        </p:spPr>
        <p:txBody>
          <a:bodyPr wrap="square">
            <a:spAutoFit/>
          </a:bodyPr>
          <a:lstStyle/>
          <a:p>
            <a:r>
              <a:rPr lang="fr-FR" sz="2400" b="1" dirty="0">
                <a:solidFill>
                  <a:srgbClr val="7390A1"/>
                </a:solidFill>
                <a:latin typeface="Arial" panose="020B0604020202020204" pitchFamily="34" charset="0"/>
                <a:cs typeface="Arial" panose="020B0604020202020204" pitchFamily="34" charset="0"/>
              </a:rPr>
              <a:t> - Un ordonnancement des vœux est réalisé : </a:t>
            </a:r>
            <a:br>
              <a:rPr lang="fr-FR" sz="2400" b="1" dirty="0">
                <a:solidFill>
                  <a:srgbClr val="7390A1"/>
                </a:solidFill>
                <a:latin typeface="Arial" panose="020B0604020202020204" pitchFamily="34" charset="0"/>
                <a:cs typeface="Arial" panose="020B0604020202020204" pitchFamily="34" charset="0"/>
              </a:rPr>
            </a:br>
            <a:r>
              <a:rPr lang="fr-FR" sz="2000" b="1" dirty="0">
                <a:solidFill>
                  <a:srgbClr val="7390A1"/>
                </a:solidFill>
                <a:latin typeface="Arial" panose="020B0604020202020204" pitchFamily="34" charset="0"/>
                <a:cs typeface="Arial" panose="020B0604020202020204" pitchFamily="34" charset="0"/>
              </a:rPr>
              <a:t>selon des critères quantitatifs (notes) et qualitatifs (éléments du dossier)</a:t>
            </a:r>
            <a:endParaRPr lang="fr-FR" dirty="0"/>
          </a:p>
        </p:txBody>
      </p:sp>
      <p:sp>
        <p:nvSpPr>
          <p:cNvPr id="6" name="Rectangle 5">
            <a:extLst>
              <a:ext uri="{FF2B5EF4-FFF2-40B4-BE49-F238E27FC236}">
                <a16:creationId xmlns:a16="http://schemas.microsoft.com/office/drawing/2014/main" id="{BCC3CC38-467F-4006-96FF-5FBC34415197}"/>
              </a:ext>
            </a:extLst>
          </p:cNvPr>
          <p:cNvSpPr/>
          <p:nvPr/>
        </p:nvSpPr>
        <p:spPr>
          <a:xfrm>
            <a:off x="3359696" y="733548"/>
            <a:ext cx="6885218" cy="461665"/>
          </a:xfrm>
          <a:prstGeom prst="rect">
            <a:avLst/>
          </a:prstGeom>
        </p:spPr>
        <p:txBody>
          <a:bodyPr wrap="none">
            <a:spAutoFit/>
          </a:bodyPr>
          <a:lstStyle/>
          <a:p>
            <a:r>
              <a:rPr lang="fr-FR" sz="2400" b="1" dirty="0">
                <a:solidFill>
                  <a:srgbClr val="7390A1"/>
                </a:solidFill>
              </a:rPr>
              <a:t>Pour les filières non-sélectives "en tension" : </a:t>
            </a:r>
            <a:endParaRPr lang="fr-FR" dirty="0"/>
          </a:p>
        </p:txBody>
      </p:sp>
    </p:spTree>
    <p:extLst>
      <p:ext uri="{BB962C8B-B14F-4D97-AF65-F5344CB8AC3E}">
        <p14:creationId xmlns:p14="http://schemas.microsoft.com/office/powerpoint/2010/main" val="27227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CA248C-C01D-46F8-8E89-32F4B1651AEA}"/>
              </a:ext>
            </a:extLst>
          </p:cNvPr>
          <p:cNvSpPr/>
          <p:nvPr/>
        </p:nvSpPr>
        <p:spPr>
          <a:xfrm>
            <a:off x="2711624" y="625480"/>
            <a:ext cx="8178842" cy="400110"/>
          </a:xfrm>
          <a:prstGeom prst="rect">
            <a:avLst/>
          </a:prstGeom>
        </p:spPr>
        <p:txBody>
          <a:bodyPr wrap="none">
            <a:spAutoFit/>
          </a:bodyPr>
          <a:lstStyle/>
          <a:p>
            <a:r>
              <a:rPr lang="fr-FR" sz="2000" b="1" dirty="0">
                <a:solidFill>
                  <a:srgbClr val="7390A1"/>
                </a:solidFill>
              </a:rPr>
              <a:t>Comprendre les critères retenus pour l'examen des candidatures </a:t>
            </a:r>
            <a:endParaRPr lang="fr-FR" sz="2000" dirty="0"/>
          </a:p>
        </p:txBody>
      </p:sp>
      <p:pic>
        <p:nvPicPr>
          <p:cNvPr id="3" name="Image 2">
            <a:extLst>
              <a:ext uri="{FF2B5EF4-FFF2-40B4-BE49-F238E27FC236}">
                <a16:creationId xmlns:a16="http://schemas.microsoft.com/office/drawing/2014/main" id="{B4110015-609C-F7D1-D2A7-F7B8EECA2333}"/>
              </a:ext>
            </a:extLst>
          </p:cNvPr>
          <p:cNvPicPr>
            <a:picLocks noChangeAspect="1"/>
          </p:cNvPicPr>
          <p:nvPr/>
        </p:nvPicPr>
        <p:blipFill>
          <a:blip r:embed="rId3"/>
          <a:stretch>
            <a:fillRect/>
          </a:stretch>
        </p:blipFill>
        <p:spPr>
          <a:xfrm>
            <a:off x="695400" y="1025590"/>
            <a:ext cx="10513168" cy="5509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256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DCA584-710F-46FE-B50E-3FF203CD7B49}"/>
              </a:ext>
            </a:extLst>
          </p:cNvPr>
          <p:cNvSpPr/>
          <p:nvPr/>
        </p:nvSpPr>
        <p:spPr>
          <a:xfrm>
            <a:off x="3719736" y="620688"/>
            <a:ext cx="5383205" cy="461665"/>
          </a:xfrm>
          <a:prstGeom prst="rect">
            <a:avLst/>
          </a:prstGeom>
        </p:spPr>
        <p:txBody>
          <a:bodyPr wrap="none">
            <a:spAutoFit/>
          </a:bodyPr>
          <a:lstStyle/>
          <a:p>
            <a:r>
              <a:rPr lang="fr-FR" sz="2400" b="1" dirty="0">
                <a:solidFill>
                  <a:srgbClr val="7390A1"/>
                </a:solidFill>
              </a:rPr>
              <a:t>Comprendre les données affichées </a:t>
            </a:r>
            <a:endParaRPr lang="fr-FR" dirty="0"/>
          </a:p>
        </p:txBody>
      </p:sp>
      <p:pic>
        <p:nvPicPr>
          <p:cNvPr id="3" name="Image 2">
            <a:extLst>
              <a:ext uri="{FF2B5EF4-FFF2-40B4-BE49-F238E27FC236}">
                <a16:creationId xmlns:a16="http://schemas.microsoft.com/office/drawing/2014/main" id="{862E1232-344A-A2C0-9A84-813218A97722}"/>
              </a:ext>
            </a:extLst>
          </p:cNvPr>
          <p:cNvPicPr>
            <a:picLocks noChangeAspect="1"/>
          </p:cNvPicPr>
          <p:nvPr/>
        </p:nvPicPr>
        <p:blipFill>
          <a:blip r:embed="rId3"/>
          <a:stretch>
            <a:fillRect/>
          </a:stretch>
        </p:blipFill>
        <p:spPr>
          <a:xfrm>
            <a:off x="695400" y="1082353"/>
            <a:ext cx="10369152" cy="5362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820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6D75E95-39BB-4554-9CA8-FD9678A604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re 5">
            <a:extLst>
              <a:ext uri="{FF2B5EF4-FFF2-40B4-BE49-F238E27FC236}">
                <a16:creationId xmlns:a16="http://schemas.microsoft.com/office/drawing/2014/main" id="{F43DA8E5-C02D-403D-8271-217B9F299884}"/>
              </a:ext>
            </a:extLst>
          </p:cNvPr>
          <p:cNvSpPr>
            <a:spLocks noGrp="1"/>
          </p:cNvSpPr>
          <p:nvPr>
            <p:ph type="title"/>
          </p:nvPr>
        </p:nvSpPr>
        <p:spPr/>
        <p:txBody>
          <a:bodyPr>
            <a:normAutofit/>
          </a:bodyPr>
          <a:lstStyle/>
          <a:p>
            <a:pPr algn="ctr"/>
            <a:r>
              <a:rPr lang="fr-FR" sz="5000" b="1" dirty="0" err="1">
                <a:latin typeface="Arial" panose="020B0604020202020204" pitchFamily="34" charset="0"/>
                <a:cs typeface="Arial" panose="020B0604020202020204" pitchFamily="34" charset="0"/>
              </a:rPr>
              <a:t>Parcoursup</a:t>
            </a:r>
            <a:r>
              <a:rPr lang="fr-FR" sz="5000" b="1" dirty="0">
                <a:latin typeface="Arial" panose="020B0604020202020204" pitchFamily="34" charset="0"/>
                <a:cs typeface="Arial" panose="020B0604020202020204" pitchFamily="34" charset="0"/>
              </a:rPr>
              <a:t> à l’Université : </a:t>
            </a:r>
            <a:br>
              <a:rPr lang="fr-FR" sz="5000" b="1" dirty="0">
                <a:latin typeface="Arial" panose="020B0604020202020204" pitchFamily="34" charset="0"/>
                <a:cs typeface="Arial" panose="020B0604020202020204" pitchFamily="34" charset="0"/>
              </a:rPr>
            </a:br>
            <a:r>
              <a:rPr lang="fr-FR" sz="5000" b="1" dirty="0">
                <a:latin typeface="Arial" panose="020B0604020202020204" pitchFamily="34" charset="0"/>
                <a:cs typeface="Arial" panose="020B0604020202020204" pitchFamily="34" charset="0"/>
              </a:rPr>
              <a:t>Les formations sélectives </a:t>
            </a:r>
          </a:p>
        </p:txBody>
      </p:sp>
      <p:sp>
        <p:nvSpPr>
          <p:cNvPr id="4" name="Espace réservé du pied de page 3">
            <a:extLst>
              <a:ext uri="{FF2B5EF4-FFF2-40B4-BE49-F238E27FC236}">
                <a16:creationId xmlns:a16="http://schemas.microsoft.com/office/drawing/2014/main" id="{268B39E2-B8C4-4148-84A5-72A4BC0D9E37}"/>
              </a:ext>
            </a:extLst>
          </p:cNvPr>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DCD3464B-03C7-6313-E342-837C70251260}"/>
              </a:ext>
            </a:extLst>
          </p:cNvPr>
          <p:cNvSpPr txBox="1"/>
          <p:nvPr/>
        </p:nvSpPr>
        <p:spPr>
          <a:xfrm>
            <a:off x="551384" y="4869160"/>
            <a:ext cx="11305256"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a:solidFill>
                  <a:srgbClr val="728FA4"/>
                </a:solidFill>
                <a:latin typeface="Arial" panose="020B0604020202020204" pitchFamily="34" charset="0"/>
                <a:cs typeface="Arial" panose="020B0604020202020204" pitchFamily="34" charset="0"/>
              </a:rPr>
              <a:t>Une formation sélective propose une capacité d’accueil indicative : il est possible d’être refusé dans la formation même si des places sont vacantes. </a:t>
            </a:r>
          </a:p>
        </p:txBody>
      </p:sp>
    </p:spTree>
    <p:extLst>
      <p:ext uri="{BB962C8B-B14F-4D97-AF65-F5344CB8AC3E}">
        <p14:creationId xmlns:p14="http://schemas.microsoft.com/office/powerpoint/2010/main" val="293369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6D75E95-39BB-4554-9CA8-FD9678A604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re 5">
            <a:extLst>
              <a:ext uri="{FF2B5EF4-FFF2-40B4-BE49-F238E27FC236}">
                <a16:creationId xmlns:a16="http://schemas.microsoft.com/office/drawing/2014/main" id="{F43DA8E5-C02D-403D-8271-217B9F299884}"/>
              </a:ext>
            </a:extLst>
          </p:cNvPr>
          <p:cNvSpPr>
            <a:spLocks noGrp="1"/>
          </p:cNvSpPr>
          <p:nvPr>
            <p:ph type="title"/>
          </p:nvPr>
        </p:nvSpPr>
        <p:spPr/>
        <p:txBody>
          <a:bodyPr>
            <a:normAutofit/>
          </a:bodyPr>
          <a:lstStyle/>
          <a:p>
            <a:pPr algn="ctr"/>
            <a:r>
              <a:rPr lang="fr-FR" sz="5000" b="1" dirty="0">
                <a:latin typeface="Arial" panose="020B0604020202020204" pitchFamily="34" charset="0"/>
                <a:cs typeface="Arial" panose="020B0604020202020204" pitchFamily="34" charset="0"/>
              </a:rPr>
              <a:t>Parcoursup : Accès en B.U.T. </a:t>
            </a:r>
          </a:p>
        </p:txBody>
      </p:sp>
      <p:sp>
        <p:nvSpPr>
          <p:cNvPr id="4" name="Espace réservé du pied de page 3">
            <a:extLst>
              <a:ext uri="{FF2B5EF4-FFF2-40B4-BE49-F238E27FC236}">
                <a16:creationId xmlns:a16="http://schemas.microsoft.com/office/drawing/2014/main" id="{268B39E2-B8C4-4148-84A5-72A4BC0D9E37}"/>
              </a:ext>
            </a:extLst>
          </p:cNvPr>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23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3143672" y="705325"/>
            <a:ext cx="6601052" cy="618397"/>
          </a:xfrm>
        </p:spPr>
        <p:txBody>
          <a:bodyPr/>
          <a:lstStyle/>
          <a:p>
            <a:pPr>
              <a:defRPr/>
            </a:pPr>
            <a:r>
              <a:rPr lang="fr-FR" sz="2800" b="1" spc="-1" dirty="0" err="1">
                <a:solidFill>
                  <a:srgbClr val="7390A1"/>
                </a:solidFill>
                <a:latin typeface="+mn-lt"/>
              </a:rPr>
              <a:t>Bachelor</a:t>
            </a:r>
            <a:r>
              <a:rPr lang="fr-FR" sz="2800" b="1" spc="-1" dirty="0">
                <a:solidFill>
                  <a:srgbClr val="7390A1"/>
                </a:solidFill>
                <a:latin typeface="+mn-lt"/>
              </a:rPr>
              <a:t> Universitaire de Technologie</a:t>
            </a:r>
            <a:endParaRPr lang="fr-FR" dirty="0">
              <a:latin typeface="+mn-lt"/>
            </a:endParaRPr>
          </a:p>
        </p:txBody>
      </p:sp>
      <p:sp>
        <p:nvSpPr>
          <p:cNvPr id="5" name="Sous-titre 2"/>
          <p:cNvSpPr>
            <a:spLocks noGrp="1"/>
          </p:cNvSpPr>
          <p:nvPr>
            <p:ph type="subTitle"/>
          </p:nvPr>
        </p:nvSpPr>
        <p:spPr bwMode="auto">
          <a:xfrm>
            <a:off x="764888" y="1418455"/>
            <a:ext cx="10972440" cy="4858058"/>
          </a:xfrm>
        </p:spPr>
        <p:txBody>
          <a:bodyPr/>
          <a:lstStyle/>
          <a:p>
            <a:pPr marL="342900" indent="-342900">
              <a:buFont typeface="Wingdings"/>
              <a:buChar char="Ø"/>
              <a:defRPr/>
            </a:pPr>
            <a:endParaRPr lang="fr-FR" sz="100" dirty="0"/>
          </a:p>
          <a:p>
            <a:pPr>
              <a:defRPr/>
            </a:pPr>
            <a:endParaRPr lang="fr-FR" sz="2800" dirty="0"/>
          </a:p>
          <a:p>
            <a:pPr marL="0" lvl="0" indent="0">
              <a:lnSpc>
                <a:spcPct val="100000"/>
              </a:lnSpc>
              <a:spcBef>
                <a:spcPts val="0"/>
              </a:spcBef>
              <a:buNone/>
              <a:defRPr/>
            </a:pPr>
            <a:r>
              <a:rPr lang="fr-FR" b="1" spc="-1" dirty="0">
                <a:solidFill>
                  <a:srgbClr val="7390A1"/>
                </a:solidFill>
              </a:rPr>
              <a:t>     </a:t>
            </a:r>
            <a:r>
              <a:rPr lang="fr-FR" sz="2800" b="1" spc="-1" dirty="0">
                <a:solidFill>
                  <a:srgbClr val="7390A1"/>
                </a:solidFill>
              </a:rPr>
              <a:t> </a:t>
            </a:r>
            <a:endParaRPr lang="fr-FR" sz="24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187" y="1205583"/>
            <a:ext cx="7474022" cy="5283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2F3C018-310E-4EDB-B211-8CB0AC6DAD98}"/>
              </a:ext>
            </a:extLst>
          </p:cNvPr>
          <p:cNvPicPr>
            <a:picLocks noChangeAspect="1"/>
          </p:cNvPicPr>
          <p:nvPr/>
        </p:nvPicPr>
        <p:blipFill>
          <a:blip r:embed="rId3"/>
          <a:stretch>
            <a:fillRect/>
          </a:stretch>
        </p:blipFill>
        <p:spPr>
          <a:xfrm>
            <a:off x="2531603" y="4293096"/>
            <a:ext cx="7128792" cy="2034922"/>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D56E8C2A-F3F0-4A82-9625-A4068B6A5E47}"/>
              </a:ext>
            </a:extLst>
          </p:cNvPr>
          <p:cNvPicPr>
            <a:picLocks noChangeAspect="1"/>
          </p:cNvPicPr>
          <p:nvPr/>
        </p:nvPicPr>
        <p:blipFill>
          <a:blip r:embed="rId4"/>
          <a:stretch>
            <a:fillRect/>
          </a:stretch>
        </p:blipFill>
        <p:spPr>
          <a:xfrm>
            <a:off x="4943872" y="332656"/>
            <a:ext cx="5477639" cy="3677163"/>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3CCFAC05-85C3-4708-B517-06C9310F7E57}"/>
              </a:ext>
            </a:extLst>
          </p:cNvPr>
          <p:cNvSpPr txBox="1"/>
          <p:nvPr/>
        </p:nvSpPr>
        <p:spPr>
          <a:xfrm>
            <a:off x="623392" y="980728"/>
            <a:ext cx="3816424" cy="2246769"/>
          </a:xfrm>
          <a:prstGeom prst="rect">
            <a:avLst/>
          </a:prstGeom>
          <a:noFill/>
        </p:spPr>
        <p:txBody>
          <a:bodyPr wrap="square" rtlCol="0">
            <a:spAutoFit/>
          </a:bodyPr>
          <a:lstStyle/>
          <a:p>
            <a:r>
              <a:rPr lang="fr-FR" sz="2000" dirty="0">
                <a:solidFill>
                  <a:srgbClr val="728FA4"/>
                </a:solidFill>
                <a:latin typeface="Arial" panose="020B0604020202020204" pitchFamily="34" charset="0"/>
                <a:cs typeface="Arial" panose="020B0604020202020204" pitchFamily="34" charset="0"/>
              </a:rPr>
              <a:t>Les B.U.T. sont des formations sélectives. </a:t>
            </a:r>
          </a:p>
          <a:p>
            <a:endParaRPr lang="fr-FR" sz="2000" dirty="0">
              <a:solidFill>
                <a:srgbClr val="728FA4"/>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sz="2000" b="1" dirty="0">
                <a:solidFill>
                  <a:srgbClr val="728FA4"/>
                </a:solidFill>
                <a:latin typeface="Arial" panose="020B0604020202020204" pitchFamily="34" charset="0"/>
                <a:cs typeface="Arial" panose="020B0604020202020204" pitchFamily="34" charset="0"/>
              </a:rPr>
              <a:t>Tous les éléments contenus dans le dossier du candidat peuvent être évalués.</a:t>
            </a:r>
          </a:p>
        </p:txBody>
      </p:sp>
    </p:spTree>
    <p:extLst>
      <p:ext uri="{BB962C8B-B14F-4D97-AF65-F5344CB8AC3E}">
        <p14:creationId xmlns:p14="http://schemas.microsoft.com/office/powerpoint/2010/main" val="397457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6D75E95-39BB-4554-9CA8-FD9678A604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re 5">
            <a:extLst>
              <a:ext uri="{FF2B5EF4-FFF2-40B4-BE49-F238E27FC236}">
                <a16:creationId xmlns:a16="http://schemas.microsoft.com/office/drawing/2014/main" id="{F43DA8E5-C02D-403D-8271-217B9F299884}"/>
              </a:ext>
            </a:extLst>
          </p:cNvPr>
          <p:cNvSpPr>
            <a:spLocks noGrp="1"/>
          </p:cNvSpPr>
          <p:nvPr>
            <p:ph type="title"/>
          </p:nvPr>
        </p:nvSpPr>
        <p:spPr/>
        <p:txBody>
          <a:bodyPr>
            <a:normAutofit/>
          </a:bodyPr>
          <a:lstStyle/>
          <a:p>
            <a:pPr algn="ctr"/>
            <a:r>
              <a:rPr lang="fr-FR" sz="5000" b="1" dirty="0" err="1">
                <a:latin typeface="Arial" panose="020B0604020202020204" pitchFamily="34" charset="0"/>
                <a:cs typeface="Arial" panose="020B0604020202020204" pitchFamily="34" charset="0"/>
              </a:rPr>
              <a:t>Parcoursup</a:t>
            </a:r>
            <a:r>
              <a:rPr lang="fr-FR" sz="5000" b="1" dirty="0">
                <a:latin typeface="Arial" panose="020B0604020202020204" pitchFamily="34" charset="0"/>
                <a:cs typeface="Arial" panose="020B0604020202020204" pitchFamily="34" charset="0"/>
              </a:rPr>
              <a:t> à l’Université : </a:t>
            </a:r>
            <a:br>
              <a:rPr lang="fr-FR" sz="5000" b="1" dirty="0">
                <a:latin typeface="Arial" panose="020B0604020202020204" pitchFamily="34" charset="0"/>
                <a:cs typeface="Arial" panose="020B0604020202020204" pitchFamily="34" charset="0"/>
              </a:rPr>
            </a:br>
            <a:r>
              <a:rPr lang="fr-FR" sz="5000" b="1" dirty="0">
                <a:latin typeface="Arial" panose="020B0604020202020204" pitchFamily="34" charset="0"/>
                <a:cs typeface="Arial" panose="020B0604020202020204" pitchFamily="34" charset="0"/>
              </a:rPr>
              <a:t>Les autres formations sélectives</a:t>
            </a:r>
          </a:p>
        </p:txBody>
      </p:sp>
      <p:sp>
        <p:nvSpPr>
          <p:cNvPr id="4" name="Espace réservé du pied de page 3">
            <a:extLst>
              <a:ext uri="{FF2B5EF4-FFF2-40B4-BE49-F238E27FC236}">
                <a16:creationId xmlns:a16="http://schemas.microsoft.com/office/drawing/2014/main" id="{268B39E2-B8C4-4148-84A5-72A4BC0D9E37}"/>
              </a:ext>
            </a:extLst>
          </p:cNvPr>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852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1036051" y="789936"/>
            <a:ext cx="10710720" cy="351360"/>
          </a:xfrm>
          <a:prstGeom prst="rect">
            <a:avLst/>
          </a:prstGeom>
          <a:noFill/>
          <a:ln w="0">
            <a:noFill/>
          </a:ln>
        </p:spPr>
        <p:txBody>
          <a:bodyPr anchor="ctr">
            <a:noAutofit/>
          </a:bodyPr>
          <a:lstStyle/>
          <a:p>
            <a:pPr algn="ctr">
              <a:lnSpc>
                <a:spcPct val="90000"/>
              </a:lnSpc>
              <a:defRPr/>
            </a:pPr>
            <a:r>
              <a:rPr lang="fr-FR" sz="2800" b="1" strike="noStrike" spc="0" dirty="0">
                <a:solidFill>
                  <a:srgbClr val="7390A1"/>
                </a:solidFill>
                <a:latin typeface="Arial"/>
              </a:rPr>
              <a:t>Les autres filières sélectives</a:t>
            </a:r>
            <a:r>
              <a:rPr lang="fr-FR" sz="2800" b="0" strike="noStrike" spc="0" dirty="0">
                <a:solidFill>
                  <a:srgbClr val="7390A1"/>
                </a:solidFill>
                <a:latin typeface="Arial"/>
              </a:rPr>
              <a:t> </a:t>
            </a:r>
            <a:endParaRPr lang="fr-FR" sz="2800" b="0" strike="noStrike" spc="0" dirty="0">
              <a:solidFill>
                <a:srgbClr val="000000"/>
              </a:solidFill>
              <a:latin typeface="Calibri"/>
            </a:endParaRPr>
          </a:p>
        </p:txBody>
      </p:sp>
      <p:sp>
        <p:nvSpPr>
          <p:cNvPr id="5" name="TextShape 2"/>
          <p:cNvSpPr/>
          <p:nvPr/>
        </p:nvSpPr>
        <p:spPr bwMode="auto">
          <a:xfrm>
            <a:off x="335360" y="1412776"/>
            <a:ext cx="10711078" cy="4400992"/>
          </a:xfrm>
          <a:prstGeom prst="rect">
            <a:avLst/>
          </a:prstGeom>
          <a:noFill/>
          <a:ln w="0">
            <a:noFill/>
          </a:ln>
        </p:spPr>
        <p:txBody>
          <a:bodyPr/>
          <a:lstStyle/>
          <a:p>
            <a:pPr marL="343260" indent="-342900">
              <a:lnSpc>
                <a:spcPct val="104999"/>
              </a:lnSpc>
              <a:spcBef>
                <a:spcPts val="1000"/>
              </a:spcBef>
              <a:buClr>
                <a:srgbClr val="000000"/>
              </a:buClr>
              <a:buFontTx/>
              <a:buChar char="-"/>
              <a:defRPr/>
            </a:pPr>
            <a:r>
              <a:rPr lang="fr-FR" sz="1600" dirty="0">
                <a:solidFill>
                  <a:srgbClr val="728FA4"/>
                </a:solidFill>
                <a:latin typeface="Arial"/>
              </a:rPr>
              <a:t>L</a:t>
            </a:r>
            <a:r>
              <a:rPr lang="fr-FR" sz="1600" b="0" strike="noStrike" spc="0" dirty="0">
                <a:solidFill>
                  <a:srgbClr val="728FA4"/>
                </a:solidFill>
                <a:latin typeface="Arial"/>
              </a:rPr>
              <a:t>e </a:t>
            </a:r>
            <a:r>
              <a:rPr lang="fr-FR" sz="1600" b="1" dirty="0">
                <a:solidFill>
                  <a:srgbClr val="728FA4"/>
                </a:solidFill>
                <a:latin typeface="Arial"/>
              </a:rPr>
              <a:t>Diplôme Universitaire de Préparation Aux Concours de Catégorie B </a:t>
            </a:r>
            <a:r>
              <a:rPr lang="fr-FR" sz="1600" dirty="0">
                <a:solidFill>
                  <a:srgbClr val="728FA4"/>
                </a:solidFill>
                <a:latin typeface="Arial"/>
              </a:rPr>
              <a:t>(DUPAC)</a:t>
            </a:r>
          </a:p>
          <a:p>
            <a:pPr marL="343260" indent="-342900">
              <a:lnSpc>
                <a:spcPct val="104999"/>
              </a:lnSpc>
              <a:spcBef>
                <a:spcPts val="1000"/>
              </a:spcBef>
              <a:buClr>
                <a:srgbClr val="000000"/>
              </a:buClr>
              <a:buFontTx/>
              <a:buChar char="-"/>
              <a:defRPr/>
            </a:pPr>
            <a:endParaRPr lang="fr-FR" sz="1600" b="0" strike="noStrike" spc="0" dirty="0">
              <a:solidFill>
                <a:srgbClr val="728FA4"/>
              </a:solidFill>
              <a:latin typeface="Arial"/>
            </a:endParaRPr>
          </a:p>
          <a:p>
            <a:pPr marL="343260" indent="-342900">
              <a:lnSpc>
                <a:spcPct val="104999"/>
              </a:lnSpc>
              <a:spcBef>
                <a:spcPts val="1000"/>
              </a:spcBef>
              <a:buClr>
                <a:srgbClr val="000000"/>
              </a:buClr>
              <a:buFontTx/>
              <a:buChar char="-"/>
              <a:defRPr/>
            </a:pPr>
            <a:r>
              <a:rPr lang="fr-FR" sz="1600" dirty="0">
                <a:solidFill>
                  <a:srgbClr val="728FA4"/>
                </a:solidFill>
                <a:latin typeface="Arial"/>
              </a:rPr>
              <a:t>L</a:t>
            </a:r>
            <a:r>
              <a:rPr lang="fr-FR" sz="1600" b="0" strike="noStrike" spc="0" dirty="0">
                <a:solidFill>
                  <a:srgbClr val="728FA4"/>
                </a:solidFill>
                <a:latin typeface="Arial"/>
              </a:rPr>
              <a:t>e </a:t>
            </a:r>
            <a:r>
              <a:rPr lang="fr-FR" sz="1600" b="1" strike="noStrike" spc="0" dirty="0">
                <a:solidFill>
                  <a:srgbClr val="728FA4"/>
                </a:solidFill>
                <a:latin typeface="Arial"/>
              </a:rPr>
              <a:t>Certificat de Capacité d’Orthophoniste </a:t>
            </a:r>
          </a:p>
          <a:p>
            <a:pPr marL="343260" indent="-342900">
              <a:lnSpc>
                <a:spcPct val="104999"/>
              </a:lnSpc>
              <a:spcBef>
                <a:spcPts val="1000"/>
              </a:spcBef>
              <a:buClr>
                <a:srgbClr val="000000"/>
              </a:buClr>
              <a:buFontTx/>
              <a:buChar char="-"/>
              <a:defRPr/>
            </a:pPr>
            <a:r>
              <a:rPr lang="fr-FR" sz="1600" dirty="0">
                <a:solidFill>
                  <a:srgbClr val="728FA4"/>
                </a:solidFill>
                <a:latin typeface="Arial"/>
              </a:rPr>
              <a:t>L</a:t>
            </a:r>
            <a:r>
              <a:rPr lang="fr-FR" sz="1600" b="0" strike="noStrike" spc="0" dirty="0">
                <a:solidFill>
                  <a:srgbClr val="728FA4"/>
                </a:solidFill>
                <a:latin typeface="Arial"/>
              </a:rPr>
              <a:t>e </a:t>
            </a:r>
            <a:r>
              <a:rPr lang="fr-FR" sz="1600" b="1" strike="noStrike" spc="0" dirty="0">
                <a:solidFill>
                  <a:srgbClr val="728FA4"/>
                </a:solidFill>
                <a:latin typeface="Arial"/>
              </a:rPr>
              <a:t>Diplôme d’Etat d’Audioprothésiste </a:t>
            </a:r>
          </a:p>
          <a:p>
            <a:pPr marL="343260" indent="-342900">
              <a:lnSpc>
                <a:spcPct val="104999"/>
              </a:lnSpc>
              <a:spcBef>
                <a:spcPts val="1000"/>
              </a:spcBef>
              <a:buClr>
                <a:srgbClr val="000000"/>
              </a:buClr>
              <a:buFontTx/>
              <a:buChar char="-"/>
              <a:defRPr/>
            </a:pPr>
            <a:r>
              <a:rPr lang="fr-FR" sz="1600" dirty="0">
                <a:solidFill>
                  <a:srgbClr val="728FA4"/>
                </a:solidFill>
                <a:latin typeface="Arial"/>
              </a:rPr>
              <a:t>Les </a:t>
            </a:r>
            <a:r>
              <a:rPr lang="fr-FR" sz="1600" b="1" dirty="0">
                <a:solidFill>
                  <a:srgbClr val="728FA4"/>
                </a:solidFill>
                <a:latin typeface="Arial"/>
              </a:rPr>
              <a:t>DEUST Préparateur/Technicien en Pharmacie </a:t>
            </a:r>
            <a:r>
              <a:rPr lang="fr-FR" sz="1600" dirty="0">
                <a:solidFill>
                  <a:srgbClr val="728FA4"/>
                </a:solidFill>
                <a:latin typeface="Arial"/>
              </a:rPr>
              <a:t>(Rouen et le Havre)</a:t>
            </a:r>
          </a:p>
          <a:p>
            <a:pPr marL="343260" indent="-342900">
              <a:lnSpc>
                <a:spcPct val="104999"/>
              </a:lnSpc>
              <a:spcBef>
                <a:spcPts val="1000"/>
              </a:spcBef>
              <a:buClr>
                <a:srgbClr val="000000"/>
              </a:buClr>
              <a:buFontTx/>
              <a:buChar char="-"/>
              <a:defRPr/>
            </a:pPr>
            <a:r>
              <a:rPr lang="fr-FR" sz="1600" b="0" strike="noStrike" spc="0" dirty="0">
                <a:solidFill>
                  <a:srgbClr val="728FA4"/>
                </a:solidFill>
                <a:latin typeface="Arial"/>
              </a:rPr>
              <a:t>Le </a:t>
            </a:r>
            <a:r>
              <a:rPr lang="fr-FR" sz="1600" b="1" strike="noStrike" spc="0" dirty="0">
                <a:solidFill>
                  <a:srgbClr val="728FA4"/>
                </a:solidFill>
                <a:latin typeface="Arial"/>
              </a:rPr>
              <a:t>Cycle préparatoire intégré, avec ou sans Accès Santé </a:t>
            </a:r>
            <a:r>
              <a:rPr lang="fr-FR" sz="1600" strike="noStrike" spc="0" dirty="0">
                <a:solidFill>
                  <a:srgbClr val="728FA4"/>
                </a:solidFill>
                <a:latin typeface="Arial"/>
              </a:rPr>
              <a:t>- </a:t>
            </a:r>
            <a:r>
              <a:rPr lang="fr-FR" sz="1600" dirty="0" err="1">
                <a:solidFill>
                  <a:srgbClr val="728FA4"/>
                </a:solidFill>
                <a:latin typeface="Arial"/>
              </a:rPr>
              <a:t>ESITech</a:t>
            </a:r>
            <a:endParaRPr lang="fr-FR" sz="1600" strike="noStrike" spc="0" dirty="0">
              <a:solidFill>
                <a:srgbClr val="728FA4"/>
              </a:solidFill>
              <a:latin typeface="Arial"/>
            </a:endParaRPr>
          </a:p>
          <a:p>
            <a:pPr marL="343260" indent="-342900">
              <a:lnSpc>
                <a:spcPct val="104999"/>
              </a:lnSpc>
              <a:spcBef>
                <a:spcPts val="1000"/>
              </a:spcBef>
              <a:buClr>
                <a:srgbClr val="000000"/>
              </a:buClr>
              <a:buFontTx/>
              <a:buChar char="-"/>
              <a:defRPr/>
            </a:pPr>
            <a:endParaRPr lang="fr-FR" sz="1600" dirty="0">
              <a:solidFill>
                <a:srgbClr val="728FA4"/>
              </a:solidFill>
              <a:latin typeface="Arial"/>
            </a:endParaRPr>
          </a:p>
          <a:p>
            <a:pPr marL="343260" indent="-342900">
              <a:lnSpc>
                <a:spcPct val="104999"/>
              </a:lnSpc>
              <a:spcBef>
                <a:spcPts val="1000"/>
              </a:spcBef>
              <a:buClr>
                <a:srgbClr val="000000"/>
              </a:buClr>
              <a:buFontTx/>
              <a:buChar char="-"/>
              <a:defRPr/>
            </a:pPr>
            <a:r>
              <a:rPr lang="fr-FR" sz="1600" dirty="0">
                <a:solidFill>
                  <a:srgbClr val="728FA4"/>
                </a:solidFill>
                <a:latin typeface="Arial"/>
              </a:rPr>
              <a:t>La Licence </a:t>
            </a:r>
            <a:r>
              <a:rPr lang="fr-FR" sz="1600" b="1" dirty="0">
                <a:solidFill>
                  <a:srgbClr val="728FA4"/>
                </a:solidFill>
                <a:latin typeface="Arial"/>
              </a:rPr>
              <a:t>Musicologie parcours Métiers du son </a:t>
            </a:r>
            <a:r>
              <a:rPr lang="fr-FR" sz="1600" dirty="0">
                <a:solidFill>
                  <a:srgbClr val="728FA4"/>
                </a:solidFill>
                <a:latin typeface="Arial"/>
              </a:rPr>
              <a:t>et </a:t>
            </a:r>
            <a:r>
              <a:rPr lang="fr-FR" sz="1600" b="1" dirty="0">
                <a:solidFill>
                  <a:srgbClr val="728FA4"/>
                </a:solidFill>
                <a:latin typeface="Arial"/>
              </a:rPr>
              <a:t>parcours Musicien interprète</a:t>
            </a:r>
          </a:p>
          <a:p>
            <a:pPr marL="343260" indent="-342900">
              <a:lnSpc>
                <a:spcPct val="104999"/>
              </a:lnSpc>
              <a:spcBef>
                <a:spcPts val="1000"/>
              </a:spcBef>
              <a:buClr>
                <a:srgbClr val="000000"/>
              </a:buClr>
              <a:buFontTx/>
              <a:buChar char="-"/>
              <a:defRPr/>
            </a:pPr>
            <a:r>
              <a:rPr lang="fr-FR" sz="1600" dirty="0">
                <a:solidFill>
                  <a:srgbClr val="728FA4"/>
                </a:solidFill>
                <a:latin typeface="Arial"/>
              </a:rPr>
              <a:t>Les doubles licences : </a:t>
            </a:r>
            <a:r>
              <a:rPr lang="fr-FR" sz="1600" b="1" dirty="0">
                <a:solidFill>
                  <a:srgbClr val="728FA4"/>
                </a:solidFill>
                <a:latin typeface="Arial"/>
              </a:rPr>
              <a:t>Économie - Mathématiques </a:t>
            </a:r>
            <a:r>
              <a:rPr lang="fr-FR" sz="1600" dirty="0">
                <a:solidFill>
                  <a:srgbClr val="728FA4"/>
                </a:solidFill>
                <a:latin typeface="Arial"/>
              </a:rPr>
              <a:t>et </a:t>
            </a:r>
            <a:r>
              <a:rPr lang="fr-FR" sz="1600" b="1" dirty="0">
                <a:solidFill>
                  <a:srgbClr val="728FA4"/>
                </a:solidFill>
                <a:latin typeface="Arial"/>
              </a:rPr>
              <a:t>Histoire - Philosophie</a:t>
            </a:r>
          </a:p>
          <a:p>
            <a:pPr marL="343260" indent="-342900">
              <a:lnSpc>
                <a:spcPct val="104999"/>
              </a:lnSpc>
              <a:spcBef>
                <a:spcPts val="1000"/>
              </a:spcBef>
              <a:buClr>
                <a:srgbClr val="000000"/>
              </a:buClr>
              <a:buFontTx/>
              <a:buChar char="-"/>
              <a:defRPr/>
            </a:pPr>
            <a:r>
              <a:rPr lang="fr-FR" sz="1600" dirty="0">
                <a:solidFill>
                  <a:srgbClr val="728FA4"/>
                </a:solidFill>
                <a:latin typeface="Arial"/>
              </a:rPr>
              <a:t>Licence </a:t>
            </a:r>
            <a:r>
              <a:rPr lang="fr-FR" sz="1600" b="1" dirty="0">
                <a:solidFill>
                  <a:srgbClr val="728FA4"/>
                </a:solidFill>
                <a:latin typeface="Arial"/>
              </a:rPr>
              <a:t>Sociologie parcours Prépa IEP </a:t>
            </a:r>
            <a:r>
              <a:rPr lang="fr-FR" sz="1600" b="1" dirty="0" err="1">
                <a:solidFill>
                  <a:srgbClr val="728FA4"/>
                </a:solidFill>
                <a:latin typeface="Arial"/>
              </a:rPr>
              <a:t>Sciencespo</a:t>
            </a:r>
            <a:endParaRPr lang="fr-FR" sz="1600" b="1" dirty="0">
              <a:solidFill>
                <a:srgbClr val="728FA4"/>
              </a:solidFill>
              <a:latin typeface="Arial"/>
            </a:endParaRPr>
          </a:p>
          <a:p>
            <a:pPr marL="360">
              <a:lnSpc>
                <a:spcPct val="104999"/>
              </a:lnSpc>
              <a:spcBef>
                <a:spcPts val="1000"/>
              </a:spcBef>
              <a:buClr>
                <a:srgbClr val="000000"/>
              </a:buClr>
              <a:defRPr/>
            </a:pPr>
            <a:endParaRPr lang="fr-FR" sz="1400" b="0" strike="noStrike" spc="0" dirty="0">
              <a:solidFill>
                <a:srgbClr val="7390A1"/>
              </a:solidFill>
              <a:latin typeface="Calibri Light"/>
            </a:endParaRPr>
          </a:p>
        </p:txBody>
      </p:sp>
      <p:sp>
        <p:nvSpPr>
          <p:cNvPr id="6" name="TextShape 3"/>
          <p:cNvSpPr/>
          <p:nvPr/>
        </p:nvSpPr>
        <p:spPr bwMode="auto">
          <a:xfrm>
            <a:off x="64440" y="6573600"/>
            <a:ext cx="2890800" cy="277200"/>
          </a:xfrm>
          <a:prstGeom prst="rect">
            <a:avLst/>
          </a:prstGeom>
          <a:noFill/>
          <a:ln w="0">
            <a:noFill/>
          </a:ln>
        </p:spPr>
        <p:txBody>
          <a:bodyPr anchor="ctr">
            <a:noAutofit/>
          </a:bodyPr>
          <a:lstStyle/>
          <a:p>
            <a:pPr>
              <a:defRPr/>
            </a:pPr>
            <a:endParaRPr lang="fr-FR" sz="2400" b="0" strike="noStrike" spc="0">
              <a:latin typeface="Times New Roman"/>
            </a:endParaRPr>
          </a:p>
        </p:txBody>
      </p:sp>
      <p:sp>
        <p:nvSpPr>
          <p:cNvPr id="7" name="TextShape 4"/>
          <p:cNvSpPr/>
          <p:nvPr/>
        </p:nvSpPr>
        <p:spPr bwMode="auto">
          <a:xfrm>
            <a:off x="11305440" y="6567120"/>
            <a:ext cx="865080" cy="290880"/>
          </a:xfrm>
          <a:prstGeom prst="rect">
            <a:avLst/>
          </a:prstGeom>
          <a:noFill/>
          <a:ln w="0">
            <a:noFill/>
          </a:ln>
        </p:spPr>
        <p:txBody>
          <a:bodyPr lIns="90000" tIns="45000" rIns="90000" bIns="45000">
            <a:noAutofit/>
          </a:bodyPr>
          <a:lstStyle/>
          <a:p>
            <a:pPr algn="ctr">
              <a:lnSpc>
                <a:spcPct val="100000"/>
              </a:lnSpc>
              <a:defRPr/>
            </a:pPr>
            <a:fld id="{65E1478B-9D7A-1B28-63F0-ADFDE7BDCB71}" type="slidenum">
              <a:rPr lang="fr-FR" sz="1200" b="0" strike="noStrike" spc="0">
                <a:solidFill>
                  <a:srgbClr val="8B8B8B"/>
                </a:solidFill>
                <a:latin typeface="Calibri"/>
              </a:rPr>
              <a:t>19</a:t>
            </a:fld>
            <a:endParaRPr lang="fr-FR" sz="1200" b="0" strike="noStrike" spc="0">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BE3673-8948-45B1-8DEE-2BF18D279752}"/>
              </a:ext>
            </a:extLst>
          </p:cNvPr>
          <p:cNvPicPr>
            <a:picLocks noChangeAspect="1"/>
          </p:cNvPicPr>
          <p:nvPr/>
        </p:nvPicPr>
        <p:blipFill>
          <a:blip r:embed="rId3"/>
          <a:stretch>
            <a:fillRect/>
          </a:stretch>
        </p:blipFill>
        <p:spPr>
          <a:xfrm>
            <a:off x="222644" y="641679"/>
            <a:ext cx="11326806" cy="5925377"/>
          </a:xfrm>
          <a:prstGeom prst="rect">
            <a:avLst/>
          </a:prstGeom>
        </p:spPr>
      </p:pic>
      <p:sp>
        <p:nvSpPr>
          <p:cNvPr id="3" name="Espace réservé du pied de page 2">
            <a:extLst>
              <a:ext uri="{FF2B5EF4-FFF2-40B4-BE49-F238E27FC236}">
                <a16:creationId xmlns:a16="http://schemas.microsoft.com/office/drawing/2014/main" id="{8B2E7528-85CD-4C8C-8DB6-E52455D59D32}"/>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D80A029A-9C35-4032-A013-C6A3AF9DFF03}"/>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CustomShape 5">
            <a:extLst>
              <a:ext uri="{FF2B5EF4-FFF2-40B4-BE49-F238E27FC236}">
                <a16:creationId xmlns:a16="http://schemas.microsoft.com/office/drawing/2014/main" id="{318E7E79-E19D-4C2E-959F-3440EFDFCBC8}"/>
              </a:ext>
            </a:extLst>
          </p:cNvPr>
          <p:cNvSpPr/>
          <p:nvPr/>
        </p:nvSpPr>
        <p:spPr bwMode="auto">
          <a:xfrm>
            <a:off x="4144679" y="151200"/>
            <a:ext cx="4925179" cy="521766"/>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0" cap="none" spc="-1" normalizeH="0" baseline="0" noProof="0" dirty="0">
                <a:ln>
                  <a:noFill/>
                </a:ln>
                <a:solidFill>
                  <a:srgbClr val="7390A1"/>
                </a:solidFill>
                <a:effectLst/>
                <a:uLnTx/>
                <a:uFillTx/>
                <a:latin typeface="Arial"/>
                <a:ea typeface="DejaVu Sans"/>
                <a:cs typeface="DejaVu Sans"/>
              </a:rPr>
              <a:t>Schéma des études</a:t>
            </a:r>
            <a:endParaRPr kumimoji="0" lang="fr-FR" sz="2800" b="0" i="0" u="none" strike="noStrike" kern="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2772214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CustomShape 1"/>
          <p:cNvSpPr/>
          <p:nvPr/>
        </p:nvSpPr>
        <p:spPr bwMode="auto">
          <a:xfrm>
            <a:off x="339120" y="693720"/>
            <a:ext cx="9901800" cy="5639064"/>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gn="ctr">
              <a:lnSpc>
                <a:spcPct val="100000"/>
              </a:lnSpc>
              <a:defRPr/>
            </a:pPr>
            <a:r>
              <a:rPr lang="fr-FR" sz="1600" b="1" strike="noStrike" spc="-1" dirty="0">
                <a:solidFill>
                  <a:srgbClr val="728FA4"/>
                </a:solidFill>
                <a:latin typeface="Calibri"/>
              </a:rPr>
              <a:t>                      Zoom sur    </a:t>
            </a:r>
            <a:r>
              <a:rPr lang="fr-FR" sz="2000" b="1" strike="noStrike" spc="-1" dirty="0">
                <a:solidFill>
                  <a:srgbClr val="728FA4"/>
                </a:solidFill>
                <a:latin typeface="Arial"/>
              </a:rPr>
              <a:t>L’École Supérieure d’Ingénieurs en Technologies Innovantes : </a:t>
            </a:r>
            <a:endParaRPr lang="fr-FR" sz="2000" b="0" strike="noStrike" spc="-1" dirty="0">
              <a:latin typeface="Arial"/>
            </a:endParaRPr>
          </a:p>
          <a:p>
            <a:pPr algn="ctr">
              <a:lnSpc>
                <a:spcPct val="100000"/>
              </a:lnSpc>
              <a:defRPr/>
            </a:pPr>
            <a:r>
              <a:rPr lang="fr-FR" sz="2000" b="0" strike="noStrike" spc="-1" dirty="0">
                <a:solidFill>
                  <a:srgbClr val="728FA4"/>
                </a:solidFill>
                <a:latin typeface="Arial"/>
              </a:rPr>
              <a:t>                            de l’université de Rouen Normandie</a:t>
            </a:r>
            <a:endParaRPr lang="fr-FR" sz="2000" b="0" strike="noStrike" spc="-1" dirty="0">
              <a:latin typeface="Arial"/>
            </a:endParaRPr>
          </a:p>
          <a:p>
            <a:pPr marL="343080" indent="-342720" algn="just">
              <a:lnSpc>
                <a:spcPct val="100000"/>
              </a:lnSpc>
              <a:buClr>
                <a:srgbClr val="728FA4"/>
              </a:buClr>
              <a:buFont typeface="Wingdings"/>
              <a:buChar char=""/>
              <a:defRPr/>
            </a:pPr>
            <a:r>
              <a:rPr lang="fr-FR" sz="1700" b="1" strike="noStrike" spc="-1" dirty="0">
                <a:solidFill>
                  <a:srgbClr val="728FA4"/>
                </a:solidFill>
                <a:latin typeface="Arial"/>
              </a:rPr>
              <a:t>Accès avec le niveau Bac :</a:t>
            </a:r>
            <a:endParaRPr lang="fr-FR" sz="1700" b="0" strike="noStrike" spc="-1" dirty="0">
              <a:latin typeface="Arial"/>
            </a:endParaRPr>
          </a:p>
          <a:p>
            <a:pPr algn="just">
              <a:lnSpc>
                <a:spcPct val="100000"/>
              </a:lnSpc>
              <a:defRPr/>
            </a:pPr>
            <a:endParaRPr lang="fr-FR" sz="1700" b="0" strike="noStrike" spc="-1" dirty="0">
              <a:latin typeface="Arial"/>
            </a:endParaRPr>
          </a:p>
          <a:p>
            <a:pPr marL="800280" lvl="1" indent="-342720" algn="just">
              <a:lnSpc>
                <a:spcPct val="100000"/>
              </a:lnSpc>
              <a:buClr>
                <a:srgbClr val="ED7D31"/>
              </a:buClr>
              <a:buFont typeface="Wingdings"/>
              <a:buChar char=""/>
              <a:defRPr/>
            </a:pPr>
            <a:r>
              <a:rPr lang="fr-FR" sz="1700" b="1" strike="noStrike" spc="-1" dirty="0">
                <a:solidFill>
                  <a:srgbClr val="ED7D31"/>
                </a:solidFill>
                <a:latin typeface="Arial"/>
              </a:rPr>
              <a:t> </a:t>
            </a:r>
            <a:r>
              <a:rPr lang="fr-FR" sz="1700" b="0" strike="noStrike" spc="-1" dirty="0">
                <a:solidFill>
                  <a:srgbClr val="728FA4"/>
                </a:solidFill>
                <a:latin typeface="Arial"/>
              </a:rPr>
              <a:t>en partenariat avec l’INSA et </a:t>
            </a:r>
            <a:r>
              <a:rPr lang="fr-FR" sz="1700" b="1" spc="-1" dirty="0">
                <a:solidFill>
                  <a:schemeClr val="accent2"/>
                </a:solidFill>
                <a:latin typeface="Arial"/>
              </a:rPr>
              <a:t>Premier</a:t>
            </a:r>
            <a:r>
              <a:rPr lang="fr-FR" sz="1700" b="1" strike="noStrike" spc="-1" dirty="0">
                <a:solidFill>
                  <a:schemeClr val="accent2"/>
                </a:solidFill>
                <a:latin typeface="Arial"/>
              </a:rPr>
              <a:t> cycle ingénieur option santé.</a:t>
            </a:r>
          </a:p>
          <a:p>
            <a:pPr algn="just">
              <a:lnSpc>
                <a:spcPct val="100000"/>
              </a:lnSpc>
              <a:defRPr/>
            </a:pPr>
            <a:endParaRPr lang="fr-FR" sz="1700" b="0" strike="noStrike" spc="-1" dirty="0">
              <a:latin typeface="Arial"/>
            </a:endParaRPr>
          </a:p>
          <a:p>
            <a:pPr marL="343080" indent="-342720" algn="just">
              <a:lnSpc>
                <a:spcPct val="100000"/>
              </a:lnSpc>
              <a:buClr>
                <a:srgbClr val="728FA4"/>
              </a:buClr>
              <a:buFont typeface="Wingdings"/>
              <a:buChar char=""/>
              <a:defRPr/>
            </a:pPr>
            <a:r>
              <a:rPr lang="fr-FR" sz="1700" b="1" strike="noStrike" spc="-1" dirty="0">
                <a:solidFill>
                  <a:srgbClr val="728FA4"/>
                </a:solidFill>
                <a:latin typeface="Arial"/>
              </a:rPr>
              <a:t>Puis à partir du niveau Bac + 2 :</a:t>
            </a:r>
            <a:endParaRPr lang="fr-FR" sz="1700" b="0" strike="noStrike" spc="-1" dirty="0">
              <a:latin typeface="Arial"/>
            </a:endParaRPr>
          </a:p>
          <a:p>
            <a:pPr algn="just">
              <a:lnSpc>
                <a:spcPct val="100000"/>
              </a:lnSpc>
              <a:defRPr/>
            </a:pPr>
            <a:endParaRPr lang="fr-FR" sz="1700" b="0" strike="noStrike" spc="-1" dirty="0">
              <a:latin typeface="Arial"/>
            </a:endParaRPr>
          </a:p>
          <a:p>
            <a:pPr marL="743040" lvl="1" indent="-285480">
              <a:lnSpc>
                <a:spcPct val="100000"/>
              </a:lnSpc>
              <a:buClr>
                <a:srgbClr val="EC740A"/>
              </a:buClr>
              <a:buFont typeface="Wingdings"/>
              <a:buChar char=""/>
              <a:defRPr/>
            </a:pPr>
            <a:r>
              <a:rPr lang="fr-FR" sz="1700" b="0" strike="noStrike" spc="-1" dirty="0">
                <a:solidFill>
                  <a:srgbClr val="EC740A"/>
                </a:solidFill>
                <a:latin typeface="Arial"/>
              </a:rPr>
              <a:t>La spécialité </a:t>
            </a:r>
            <a:r>
              <a:rPr lang="fr-FR" sz="1700" b="1" strike="noStrike" spc="-1" dirty="0">
                <a:solidFill>
                  <a:srgbClr val="EC740A"/>
                </a:solidFill>
                <a:latin typeface="Arial"/>
              </a:rPr>
              <a:t>Physique pour la Santé </a:t>
            </a:r>
            <a:r>
              <a:rPr lang="fr-FR" sz="1700" b="0" i="1" strike="noStrike" spc="-1" dirty="0">
                <a:solidFill>
                  <a:srgbClr val="728FA4"/>
                </a:solidFill>
                <a:latin typeface="Arial"/>
              </a:rPr>
              <a:t>(Campus Sciences et Ingénierie)</a:t>
            </a:r>
            <a:endParaRPr lang="fr-FR" sz="1700" b="0" strike="noStrike" spc="-1" dirty="0">
              <a:latin typeface="Arial"/>
            </a:endParaRPr>
          </a:p>
          <a:p>
            <a:pPr>
              <a:lnSpc>
                <a:spcPct val="150000"/>
              </a:lnSpc>
              <a:defRPr/>
            </a:pPr>
            <a:r>
              <a:rPr lang="fr-FR" sz="1700" b="1" strike="noStrike" spc="-1" dirty="0">
                <a:solidFill>
                  <a:srgbClr val="000000"/>
                </a:solidFill>
                <a:latin typeface="Arial"/>
              </a:rPr>
              <a:t>Exemples de compétences : </a:t>
            </a:r>
            <a:r>
              <a:rPr lang="fr-FR" sz="1700" b="0" strike="noStrike" spc="-1" dirty="0">
                <a:solidFill>
                  <a:srgbClr val="000000"/>
                </a:solidFill>
                <a:latin typeface="Arial"/>
              </a:rPr>
              <a:t>énergétique, matériaux, optique instrumentale, calcul scientifique, …</a:t>
            </a:r>
            <a:endParaRPr lang="fr-FR" sz="1700" b="0" strike="noStrike" spc="-1" dirty="0">
              <a:latin typeface="Arial"/>
            </a:endParaRPr>
          </a:p>
          <a:p>
            <a:pPr>
              <a:lnSpc>
                <a:spcPct val="130000"/>
              </a:lnSpc>
              <a:spcBef>
                <a:spcPts val="23"/>
              </a:spcBef>
              <a:defRPr/>
            </a:pPr>
            <a:r>
              <a:rPr lang="fr-FR" sz="1700" b="1" strike="noStrike" spc="-1" dirty="0">
                <a:solidFill>
                  <a:srgbClr val="000000"/>
                </a:solidFill>
                <a:latin typeface="Arial"/>
              </a:rPr>
              <a:t>Secteurs d’activité visés : </a:t>
            </a:r>
            <a:r>
              <a:rPr lang="fr-FR" sz="1700" b="0" strike="noStrike" spc="-1" dirty="0">
                <a:solidFill>
                  <a:srgbClr val="000000"/>
                </a:solidFill>
                <a:latin typeface="Arial"/>
              </a:rPr>
              <a:t>industrie automobile, aéronautique, les énergies renouvelables, défense.</a:t>
            </a:r>
            <a:endParaRPr lang="fr-FR" sz="1700" b="0" strike="noStrike" spc="-1" dirty="0">
              <a:latin typeface="Arial"/>
            </a:endParaRPr>
          </a:p>
          <a:p>
            <a:pPr>
              <a:lnSpc>
                <a:spcPct val="130000"/>
              </a:lnSpc>
              <a:spcBef>
                <a:spcPts val="23"/>
              </a:spcBef>
              <a:defRPr/>
            </a:pPr>
            <a:endParaRPr lang="fr-FR" sz="1700" b="0" strike="noStrike" spc="-1" dirty="0">
              <a:latin typeface="Arial"/>
            </a:endParaRPr>
          </a:p>
          <a:p>
            <a:pPr marL="743040" lvl="1" indent="-285480">
              <a:lnSpc>
                <a:spcPct val="100000"/>
              </a:lnSpc>
              <a:buClr>
                <a:srgbClr val="EC740A"/>
              </a:buClr>
              <a:buFont typeface="Wingdings"/>
              <a:buChar char=""/>
              <a:defRPr/>
            </a:pPr>
            <a:r>
              <a:rPr lang="fr-FR" sz="1700" b="0" strike="noStrike" spc="-1" dirty="0">
                <a:solidFill>
                  <a:srgbClr val="EC740A"/>
                </a:solidFill>
                <a:latin typeface="Arial"/>
              </a:rPr>
              <a:t>La Spécialité </a:t>
            </a:r>
            <a:r>
              <a:rPr lang="fr-FR" sz="1700" b="1" strike="noStrike" spc="-1" dirty="0">
                <a:solidFill>
                  <a:srgbClr val="EC740A"/>
                </a:solidFill>
                <a:latin typeface="Arial"/>
              </a:rPr>
              <a:t>Technologies du vivant </a:t>
            </a:r>
            <a:r>
              <a:rPr lang="fr-FR" sz="1700" i="1" spc="-1" dirty="0">
                <a:solidFill>
                  <a:srgbClr val="728FA4"/>
                </a:solidFill>
              </a:rPr>
              <a:t>(Campus Sciences et Ingénierie et </a:t>
            </a:r>
            <a:r>
              <a:rPr lang="fr-FR" sz="1700" b="0" i="1" strike="noStrike" spc="-1" dirty="0">
                <a:solidFill>
                  <a:srgbClr val="728FA4"/>
                </a:solidFill>
                <a:latin typeface="Arial"/>
              </a:rPr>
              <a:t>Mont-Saint-Aignan)</a:t>
            </a:r>
            <a:endParaRPr lang="fr-FR" sz="1700" b="0" strike="noStrike" spc="-1" dirty="0">
              <a:latin typeface="Arial"/>
            </a:endParaRPr>
          </a:p>
          <a:p>
            <a:pPr>
              <a:lnSpc>
                <a:spcPct val="150000"/>
              </a:lnSpc>
              <a:spcBef>
                <a:spcPts val="23"/>
              </a:spcBef>
              <a:defRPr/>
            </a:pPr>
            <a:r>
              <a:rPr lang="fr-FR" sz="1700" b="1" strike="noStrike" spc="-1" dirty="0">
                <a:solidFill>
                  <a:srgbClr val="000000"/>
                </a:solidFill>
                <a:latin typeface="Arial"/>
              </a:rPr>
              <a:t>Exemples de compétences : </a:t>
            </a:r>
            <a:r>
              <a:rPr lang="fr-FR" sz="1700" b="0" strike="noStrike" spc="-1" dirty="0">
                <a:solidFill>
                  <a:srgbClr val="000000"/>
                </a:solidFill>
                <a:latin typeface="Arial"/>
              </a:rPr>
              <a:t>biologie cellulaire, pharmacologie, physiologie, génétique, biochimie ;</a:t>
            </a:r>
            <a:endParaRPr lang="fr-FR" sz="1700" b="0" strike="noStrike" spc="-1" dirty="0">
              <a:latin typeface="Arial"/>
            </a:endParaRPr>
          </a:p>
          <a:p>
            <a:pPr>
              <a:lnSpc>
                <a:spcPct val="130000"/>
              </a:lnSpc>
              <a:spcBef>
                <a:spcPts val="23"/>
              </a:spcBef>
              <a:spcAft>
                <a:spcPts val="1001"/>
              </a:spcAft>
              <a:defRPr/>
            </a:pPr>
            <a:r>
              <a:rPr lang="fr-FR" sz="1700" b="1" strike="noStrike" spc="-1" dirty="0">
                <a:solidFill>
                  <a:srgbClr val="000000"/>
                </a:solidFill>
                <a:latin typeface="Arial"/>
              </a:rPr>
              <a:t>Secteurs d’activité visés : </a:t>
            </a:r>
            <a:r>
              <a:rPr lang="fr-FR" sz="1700" b="0" strike="noStrike" spc="-1" dirty="0">
                <a:solidFill>
                  <a:srgbClr val="000000"/>
                </a:solidFill>
                <a:latin typeface="Arial"/>
              </a:rPr>
              <a:t>industrie pharmaceutique, cosmétique, production de dispositifs de santé, chimie fine, environnement.</a:t>
            </a:r>
          </a:p>
          <a:p>
            <a:pPr algn="just">
              <a:lnSpc>
                <a:spcPct val="130000"/>
              </a:lnSpc>
              <a:spcBef>
                <a:spcPts val="23"/>
              </a:spcBef>
              <a:spcAft>
                <a:spcPts val="1001"/>
              </a:spcAft>
              <a:defRPr/>
            </a:pPr>
            <a:r>
              <a:rPr lang="fr-FR" sz="1700" spc="-1" dirty="0">
                <a:solidFill>
                  <a:schemeClr val="accent2"/>
                </a:solidFill>
              </a:rPr>
              <a:t>                                                                esitech.univ-rouen.fr</a:t>
            </a:r>
            <a:endParaRPr lang="fr-FR" sz="1700" b="0" strike="noStrike" spc="-1" dirty="0">
              <a:solidFill>
                <a:schemeClr val="accent2"/>
              </a:solidFill>
              <a:latin typeface="Arial"/>
            </a:endParaRPr>
          </a:p>
        </p:txBody>
      </p:sp>
      <p:pic>
        <p:nvPicPr>
          <p:cNvPr id="5" name="Image 6"/>
          <p:cNvPicPr/>
          <p:nvPr/>
        </p:nvPicPr>
        <p:blipFill>
          <a:blip r:embed="rId3"/>
          <a:stretch/>
        </p:blipFill>
        <p:spPr bwMode="auto">
          <a:xfrm>
            <a:off x="9900360" y="390960"/>
            <a:ext cx="2291040" cy="128916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1919536" y="786421"/>
            <a:ext cx="7403514" cy="521766"/>
          </a:xfrm>
          <a:prstGeom prst="rect">
            <a:avLst/>
          </a:prstGeom>
          <a:solidFill>
            <a:schemeClr val="bg1"/>
          </a:solid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gn="ctr">
              <a:lnSpc>
                <a:spcPct val="100000"/>
              </a:lnSpc>
              <a:defRPr/>
            </a:pPr>
            <a:r>
              <a:rPr lang="fr-FR" sz="2800" b="1" strike="noStrike" spc="0" dirty="0" err="1">
                <a:solidFill>
                  <a:srgbClr val="7390A1"/>
                </a:solidFill>
                <a:latin typeface="Arial"/>
              </a:rPr>
              <a:t>Parcoursup</a:t>
            </a:r>
            <a:r>
              <a:rPr lang="fr-FR" sz="2800" b="1" strike="noStrike" spc="0" dirty="0">
                <a:solidFill>
                  <a:srgbClr val="7390A1"/>
                </a:solidFill>
                <a:latin typeface="Arial"/>
              </a:rPr>
              <a:t> : les propositions d’admission</a:t>
            </a:r>
            <a:endParaRPr lang="fr-FR" sz="2800" b="0" strike="noStrike" spc="0" dirty="0">
              <a:latin typeface="Arial"/>
            </a:endParaRPr>
          </a:p>
        </p:txBody>
      </p:sp>
      <p:sp>
        <p:nvSpPr>
          <p:cNvPr id="5" name="TextShape 2"/>
          <p:cNvSpPr/>
          <p:nvPr/>
        </p:nvSpPr>
        <p:spPr bwMode="auto">
          <a:xfrm>
            <a:off x="623392" y="1638000"/>
            <a:ext cx="11377263" cy="4706528"/>
          </a:xfrm>
          <a:prstGeom prst="rect">
            <a:avLst/>
          </a:prstGeom>
          <a:noFill/>
          <a:ln w="0">
            <a:noFill/>
          </a:ln>
        </p:spPr>
        <p:txBody>
          <a:bodyPr/>
          <a:lstStyle/>
          <a:p>
            <a:pPr marL="343079" indent="-342720">
              <a:lnSpc>
                <a:spcPct val="90000"/>
              </a:lnSpc>
              <a:spcBef>
                <a:spcPts val="1000"/>
              </a:spcBef>
              <a:buClr>
                <a:srgbClr val="7390A1"/>
              </a:buClr>
              <a:buFont typeface="Arial"/>
              <a:buChar char="•"/>
              <a:defRPr/>
            </a:pPr>
            <a:r>
              <a:rPr lang="fr-FR" sz="2400" b="0" strike="noStrike" spc="0" dirty="0">
                <a:solidFill>
                  <a:srgbClr val="7390A1"/>
                </a:solidFill>
              </a:rPr>
              <a:t>Quelles propositions pourrez-vous recevoir de l’université de Rouen Normandie?</a:t>
            </a:r>
            <a:endParaRPr lang="fr-FR" sz="2400" b="0" strike="noStrike" spc="0" dirty="0"/>
          </a:p>
          <a:p>
            <a:pPr>
              <a:lnSpc>
                <a:spcPct val="90000"/>
              </a:lnSpc>
              <a:spcBef>
                <a:spcPts val="1000"/>
              </a:spcBef>
              <a:defRPr/>
            </a:pPr>
            <a:r>
              <a:rPr lang="fr-FR" sz="2000" b="0" strike="noStrike" spc="0" dirty="0">
                <a:solidFill>
                  <a:srgbClr val="000000"/>
                </a:solidFill>
              </a:rPr>
              <a:t>Les réponses à une candidature dans une formation </a:t>
            </a:r>
            <a:r>
              <a:rPr lang="fr-FR" sz="2000" b="1" strike="noStrike" spc="0" dirty="0">
                <a:solidFill>
                  <a:srgbClr val="000000"/>
                </a:solidFill>
              </a:rPr>
              <a:t>sélective</a:t>
            </a:r>
            <a:r>
              <a:rPr lang="fr-FR" sz="2000" b="0" strike="noStrike" spc="0" dirty="0">
                <a:solidFill>
                  <a:srgbClr val="000000"/>
                </a:solidFill>
              </a:rPr>
              <a:t> :</a:t>
            </a:r>
            <a:endParaRPr lang="fr-FR" sz="2000" b="0" strike="noStrike" spc="0" dirty="0"/>
          </a:p>
          <a:p>
            <a:pPr marL="914400" lvl="1" indent="-456840">
              <a:lnSpc>
                <a:spcPct val="90000"/>
              </a:lnSpc>
              <a:spcBef>
                <a:spcPts val="1000"/>
              </a:spcBef>
              <a:buClr>
                <a:srgbClr val="7390A1"/>
              </a:buClr>
              <a:buFont typeface="Wingdings"/>
              <a:buChar char=""/>
              <a:defRPr/>
            </a:pPr>
            <a:r>
              <a:rPr lang="fr-FR" sz="2000" b="0" strike="noStrike" spc="0" dirty="0">
                <a:solidFill>
                  <a:srgbClr val="7390A1"/>
                </a:solidFill>
              </a:rPr>
              <a:t>Oui : </a:t>
            </a:r>
            <a:r>
              <a:rPr lang="fr-FR" sz="2000" b="0" strike="noStrike" spc="0" dirty="0">
                <a:solidFill>
                  <a:srgbClr val="000000"/>
                </a:solidFill>
              </a:rPr>
              <a:t>vous avez une proposition d’admission </a:t>
            </a:r>
            <a:endParaRPr lang="fr-FR" sz="2000" b="0" strike="noStrike" spc="0" dirty="0"/>
          </a:p>
          <a:p>
            <a:pPr marL="914400" lvl="1" indent="-456840">
              <a:lnSpc>
                <a:spcPct val="90000"/>
              </a:lnSpc>
              <a:spcBef>
                <a:spcPts val="1000"/>
              </a:spcBef>
              <a:buClr>
                <a:srgbClr val="7390A1"/>
              </a:buClr>
              <a:buFont typeface="Wingdings"/>
              <a:buChar char=""/>
              <a:defRPr/>
            </a:pPr>
            <a:r>
              <a:rPr lang="fr-FR" sz="2000" b="0" strike="noStrike" spc="0" dirty="0">
                <a:solidFill>
                  <a:srgbClr val="7390A1"/>
                </a:solidFill>
              </a:rPr>
              <a:t>Oui, en attente d’une place : </a:t>
            </a:r>
            <a:r>
              <a:rPr lang="fr-FR" sz="2000" b="0" strike="noStrike" spc="0" dirty="0">
                <a:solidFill>
                  <a:srgbClr val="000000"/>
                </a:solidFill>
              </a:rPr>
              <a:t>vous êtes sur liste d’attente</a:t>
            </a:r>
            <a:endParaRPr lang="fr-FR" sz="2000" b="0" strike="noStrike" spc="0" dirty="0"/>
          </a:p>
          <a:p>
            <a:pPr marL="914400" lvl="1" indent="-456840">
              <a:lnSpc>
                <a:spcPct val="90000"/>
              </a:lnSpc>
              <a:spcBef>
                <a:spcPts val="1000"/>
              </a:spcBef>
              <a:buClr>
                <a:srgbClr val="7390A1"/>
              </a:buClr>
              <a:buFont typeface="Wingdings"/>
              <a:buChar char=""/>
              <a:defRPr/>
            </a:pPr>
            <a:r>
              <a:rPr lang="fr-FR" sz="2000" b="0" strike="noStrike" spc="0" dirty="0">
                <a:solidFill>
                  <a:srgbClr val="7390A1"/>
                </a:solidFill>
              </a:rPr>
              <a:t>Non : </a:t>
            </a:r>
            <a:r>
              <a:rPr lang="fr-FR" sz="2000" b="0" strike="noStrike" spc="0" dirty="0">
                <a:solidFill>
                  <a:srgbClr val="000000"/>
                </a:solidFill>
              </a:rPr>
              <a:t>vous êtes </a:t>
            </a:r>
            <a:r>
              <a:rPr lang="fr-FR" sz="2000" b="0" strike="noStrike" spc="0" dirty="0" err="1">
                <a:solidFill>
                  <a:srgbClr val="000000"/>
                </a:solidFill>
              </a:rPr>
              <a:t>refusé.e</a:t>
            </a:r>
            <a:endParaRPr lang="fr-FR" sz="2000" b="0" strike="noStrike" spc="0" dirty="0"/>
          </a:p>
          <a:p>
            <a:pPr>
              <a:lnSpc>
                <a:spcPct val="90000"/>
              </a:lnSpc>
              <a:spcBef>
                <a:spcPts val="1000"/>
              </a:spcBef>
              <a:defRPr/>
            </a:pPr>
            <a:r>
              <a:rPr lang="fr-FR" sz="2000" b="0" strike="noStrike" spc="0" dirty="0">
                <a:solidFill>
                  <a:srgbClr val="000000"/>
                </a:solidFill>
              </a:rPr>
              <a:t>Les réponses à une candidature dans une formation </a:t>
            </a:r>
            <a:r>
              <a:rPr lang="fr-FR" sz="2000" b="1" strike="noStrike" spc="0" dirty="0">
                <a:solidFill>
                  <a:srgbClr val="000000"/>
                </a:solidFill>
              </a:rPr>
              <a:t>non-sélective</a:t>
            </a:r>
            <a:r>
              <a:rPr lang="fr-FR" sz="2000" b="0" strike="noStrike" spc="0" dirty="0">
                <a:solidFill>
                  <a:srgbClr val="000000"/>
                </a:solidFill>
              </a:rPr>
              <a:t> :</a:t>
            </a:r>
            <a:endParaRPr lang="fr-FR" sz="2000" b="0" strike="noStrike" spc="0" dirty="0"/>
          </a:p>
          <a:p>
            <a:pPr marL="914400" lvl="1" indent="-456840">
              <a:lnSpc>
                <a:spcPct val="90000"/>
              </a:lnSpc>
              <a:spcBef>
                <a:spcPts val="1000"/>
              </a:spcBef>
              <a:buClr>
                <a:srgbClr val="7390A1"/>
              </a:buClr>
              <a:buFont typeface="Wingdings"/>
              <a:buChar char=""/>
              <a:defRPr/>
            </a:pPr>
            <a:r>
              <a:rPr lang="fr-FR" sz="2000" b="0" strike="noStrike" spc="0" dirty="0">
                <a:solidFill>
                  <a:srgbClr val="7390A1"/>
                </a:solidFill>
              </a:rPr>
              <a:t>Oui </a:t>
            </a:r>
            <a:endParaRPr lang="fr-FR" sz="2000" b="0" strike="noStrike" spc="0" dirty="0"/>
          </a:p>
          <a:p>
            <a:pPr marL="914400" lvl="1" indent="-456840">
              <a:lnSpc>
                <a:spcPct val="90000"/>
              </a:lnSpc>
              <a:spcBef>
                <a:spcPts val="1000"/>
              </a:spcBef>
              <a:buClr>
                <a:srgbClr val="7390A1"/>
              </a:buClr>
              <a:buFont typeface="Wingdings"/>
              <a:buChar char=""/>
              <a:defRPr/>
            </a:pPr>
            <a:r>
              <a:rPr lang="fr-FR" sz="2000" b="0" strike="noStrike" spc="0" dirty="0">
                <a:solidFill>
                  <a:srgbClr val="7390A1"/>
                </a:solidFill>
              </a:rPr>
              <a:t>En attente d’une place</a:t>
            </a:r>
            <a:endParaRPr lang="fr-FR" sz="2000" b="0" strike="noStrike" spc="0" dirty="0"/>
          </a:p>
          <a:p>
            <a:pPr marL="914400" lvl="1" indent="-456840">
              <a:lnSpc>
                <a:spcPct val="90000"/>
              </a:lnSpc>
              <a:spcBef>
                <a:spcPts val="1000"/>
              </a:spcBef>
              <a:buClr>
                <a:srgbClr val="7390A1"/>
              </a:buClr>
              <a:buFont typeface="Wingdings"/>
              <a:buChar char=""/>
              <a:defRPr/>
            </a:pPr>
            <a:r>
              <a:rPr lang="fr-FR" sz="2000" b="0" strike="noStrike" spc="0" dirty="0">
                <a:solidFill>
                  <a:srgbClr val="7390A1"/>
                </a:solidFill>
              </a:rPr>
              <a:t>Oui si : </a:t>
            </a:r>
            <a:r>
              <a:rPr lang="fr-FR" sz="2000" spc="0" dirty="0"/>
              <a:t>il s’agit d’une aide, d’un aménagement d’études afin de favoriser votre réussite. </a:t>
            </a:r>
          </a:p>
          <a:p>
            <a:pPr marL="457560" lvl="1">
              <a:lnSpc>
                <a:spcPct val="90000"/>
              </a:lnSpc>
              <a:spcBef>
                <a:spcPts val="1000"/>
              </a:spcBef>
              <a:buClr>
                <a:srgbClr val="7390A1"/>
              </a:buClr>
              <a:defRPr/>
            </a:pPr>
            <a:r>
              <a:rPr lang="fr-FR" sz="2000" dirty="0"/>
              <a:t>	</a:t>
            </a:r>
            <a:r>
              <a:rPr lang="fr-FR" sz="1600" spc="0" dirty="0"/>
              <a:t>P</a:t>
            </a:r>
            <a:r>
              <a:rPr lang="fr-FR" sz="1600" b="0" strike="noStrike" spc="0" dirty="0"/>
              <a:t>ar </a:t>
            </a:r>
            <a:r>
              <a:rPr lang="fr-FR" sz="1600" b="0" strike="noStrike" spc="0" dirty="0">
                <a:solidFill>
                  <a:srgbClr val="000000"/>
                </a:solidFill>
              </a:rPr>
              <a:t>exemple : cours de soutien, de remédiation, séances de tutorat.</a:t>
            </a:r>
            <a:endParaRPr lang="fr-FR" b="0" strike="noStrike" spc="0" dirty="0"/>
          </a:p>
          <a:p>
            <a:pPr>
              <a:lnSpc>
                <a:spcPct val="90000"/>
              </a:lnSpc>
              <a:spcBef>
                <a:spcPts val="1000"/>
              </a:spcBef>
              <a:defRPr/>
            </a:pPr>
            <a:endParaRPr lang="fr-FR" sz="1800" b="0" strike="noStrike" spc="0" dirty="0">
              <a:latin typeface="Arial"/>
            </a:endParaRPr>
          </a:p>
        </p:txBody>
      </p:sp>
      <p:pic>
        <p:nvPicPr>
          <p:cNvPr id="6" name="Image 5"/>
          <p:cNvPicPr/>
          <p:nvPr/>
        </p:nvPicPr>
        <p:blipFill>
          <a:blip r:embed="rId3"/>
          <a:srcRect l="45460" t="73855" r="29287" b="12090"/>
          <a:stretch/>
        </p:blipFill>
        <p:spPr bwMode="auto">
          <a:xfrm>
            <a:off x="9408368" y="742987"/>
            <a:ext cx="1804320" cy="56520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Shape 2"/>
          <p:cNvSpPr/>
          <p:nvPr/>
        </p:nvSpPr>
        <p:spPr bwMode="auto">
          <a:xfrm>
            <a:off x="1437947" y="1582167"/>
            <a:ext cx="5487564" cy="930072"/>
          </a:xfrm>
          <a:prstGeom prst="rect">
            <a:avLst/>
          </a:prstGeom>
          <a:noFill/>
          <a:ln w="0">
            <a:noFill/>
          </a:ln>
        </p:spPr>
        <p:txBody>
          <a:bodyPr/>
          <a:lstStyle/>
          <a:p>
            <a:pPr>
              <a:spcBef>
                <a:spcPts val="1001"/>
              </a:spcBef>
              <a:defRPr/>
            </a:pPr>
            <a:r>
              <a:rPr lang="fr-FR" b="1" spc="-1" dirty="0">
                <a:solidFill>
                  <a:srgbClr val="000000"/>
                </a:solidFill>
                <a:latin typeface="Arial"/>
              </a:rPr>
              <a:t>Grâce aux fiches métiers, d</a:t>
            </a:r>
            <a:r>
              <a:rPr lang="fr-FR" b="1" strike="noStrike" spc="-1" dirty="0">
                <a:solidFill>
                  <a:srgbClr val="000000"/>
                </a:solidFill>
                <a:latin typeface="Arial"/>
              </a:rPr>
              <a:t>écouvrez </a:t>
            </a:r>
            <a:r>
              <a:rPr lang="fr-FR" b="1" strike="noStrike" spc="-1" dirty="0">
                <a:solidFill>
                  <a:srgbClr val="EF8D4B"/>
                </a:solidFill>
                <a:latin typeface="Arial"/>
              </a:rPr>
              <a:t>les métiers que vous pourrez exercer</a:t>
            </a:r>
            <a:r>
              <a:rPr lang="fr-FR" b="1" spc="-1" dirty="0">
                <a:solidFill>
                  <a:srgbClr val="000000"/>
                </a:solidFill>
                <a:latin typeface="Arial"/>
              </a:rPr>
              <a:t> après votre parcours universitaire :</a:t>
            </a:r>
          </a:p>
        </p:txBody>
      </p:sp>
      <p:sp>
        <p:nvSpPr>
          <p:cNvPr id="9" name="ZoneTexte 8">
            <a:extLst>
              <a:ext uri="{FF2B5EF4-FFF2-40B4-BE49-F238E27FC236}">
                <a16:creationId xmlns:a16="http://schemas.microsoft.com/office/drawing/2014/main" id="{0227EF04-FAAC-2C2F-04AD-37C6E0C7197A}"/>
              </a:ext>
            </a:extLst>
          </p:cNvPr>
          <p:cNvSpPr txBox="1"/>
          <p:nvPr/>
        </p:nvSpPr>
        <p:spPr bwMode="auto">
          <a:xfrm>
            <a:off x="1236167" y="839880"/>
            <a:ext cx="9707442" cy="480131"/>
          </a:xfrm>
          <a:prstGeom prst="rect">
            <a:avLst/>
          </a:prstGeom>
          <a:noFill/>
        </p:spPr>
        <p:txBody>
          <a:bodyPr wrap="square">
            <a:spAutoFit/>
          </a:bodyPr>
          <a:lstStyle/>
          <a:p>
            <a:pPr marL="360" algn="ctr">
              <a:lnSpc>
                <a:spcPct val="90000"/>
              </a:lnSpc>
              <a:spcBef>
                <a:spcPts val="1001"/>
              </a:spcBef>
              <a:buClr>
                <a:srgbClr val="7390A1"/>
              </a:buClr>
              <a:defRPr/>
            </a:pPr>
            <a:r>
              <a:rPr lang="fr-FR" sz="2800" b="1" dirty="0">
                <a:solidFill>
                  <a:srgbClr val="7390A1"/>
                </a:solidFill>
                <a:latin typeface="Arial"/>
              </a:rPr>
              <a:t>Envisagez votre avenir</a:t>
            </a:r>
          </a:p>
        </p:txBody>
      </p:sp>
      <p:sp>
        <p:nvSpPr>
          <p:cNvPr id="6" name="Titre 1">
            <a:hlinkClick r:id="rId3"/>
            <a:extLst>
              <a:ext uri="{FF2B5EF4-FFF2-40B4-BE49-F238E27FC236}">
                <a16:creationId xmlns:a16="http://schemas.microsoft.com/office/drawing/2014/main" id="{4B58C9AE-E508-7F05-BE96-2F4C057601C6}"/>
              </a:ext>
            </a:extLst>
          </p:cNvPr>
          <p:cNvSpPr txBox="1">
            <a:spLocks/>
          </p:cNvSpPr>
          <p:nvPr/>
        </p:nvSpPr>
        <p:spPr bwMode="auto">
          <a:xfrm>
            <a:off x="860464" y="6091481"/>
            <a:ext cx="6264696" cy="309198"/>
          </a:xfrm>
          <a:prstGeom prst="rect">
            <a:avLst/>
          </a:prstGeom>
        </p:spPr>
        <p:txBody>
          <a:bodyPr lIns="0" tIns="0" rIns="0" bIns="0" anchor="ctr">
            <a:noAutofit/>
          </a:bodyPr>
          <a:lstStyle>
            <a:lvl1pPr algn="l" defTabSz="914400">
              <a:lnSpc>
                <a:spcPct val="90000"/>
              </a:lnSpc>
              <a:spcBef>
                <a:spcPts val="0"/>
              </a:spcBef>
              <a:buNone/>
              <a:defRPr sz="4400">
                <a:solidFill>
                  <a:schemeClr val="tx1"/>
                </a:solidFill>
                <a:latin typeface="+mj-lt"/>
                <a:ea typeface="+mj-ea"/>
                <a:cs typeface="+mj-cs"/>
              </a:defRPr>
            </a:lvl1pPr>
          </a:lstStyle>
          <a:p>
            <a:r>
              <a:rPr lang="fr-FR" sz="1100" b="1" dirty="0">
                <a:solidFill>
                  <a:srgbClr val="446070"/>
                </a:solidFill>
              </a:rPr>
              <a:t>https://www.univ-rouen.fr/formation/sorienter/les-fiches-metiers-de-lurn/</a:t>
            </a:r>
          </a:p>
        </p:txBody>
      </p:sp>
      <p:pic>
        <p:nvPicPr>
          <p:cNvPr id="7" name="Graphique 6" descr="Internet avec un remplissage uni">
            <a:hlinkClick r:id="rId3"/>
            <a:extLst>
              <a:ext uri="{FF2B5EF4-FFF2-40B4-BE49-F238E27FC236}">
                <a16:creationId xmlns:a16="http://schemas.microsoft.com/office/drawing/2014/main" id="{2E6E4C93-9BA8-C2E3-1098-FB1CD726EB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146491" y="5936882"/>
            <a:ext cx="618396" cy="618396"/>
          </a:xfrm>
          <a:prstGeom prst="rect">
            <a:avLst/>
          </a:prstGeom>
        </p:spPr>
      </p:pic>
      <p:pic>
        <p:nvPicPr>
          <p:cNvPr id="10" name="Image 9" descr="Une image contenant texte, capture d’écran, Police, Site web&#10;&#10;Le contenu généré par l’IA peut être incorrect.">
            <a:extLst>
              <a:ext uri="{FF2B5EF4-FFF2-40B4-BE49-F238E27FC236}">
                <a16:creationId xmlns:a16="http://schemas.microsoft.com/office/drawing/2014/main" id="{AF12E23F-C5C7-7E77-C4CA-EB33041771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573" y="1633993"/>
            <a:ext cx="3046588" cy="4319605"/>
          </a:xfrm>
          <a:prstGeom prst="rect">
            <a:avLst/>
          </a:prstGeom>
          <a:ln>
            <a:solidFill>
              <a:schemeClr val="tx1">
                <a:lumMod val="65000"/>
                <a:lumOff val="35000"/>
              </a:schemeClr>
            </a:solidFill>
          </a:ln>
        </p:spPr>
      </p:pic>
      <p:pic>
        <p:nvPicPr>
          <p:cNvPr id="12" name="Image 11" descr="Une image contenant texte, capture d’écran, Site web, Page web&#10;&#10;Le contenu généré par l’IA peut être incorrect.">
            <a:extLst>
              <a:ext uri="{FF2B5EF4-FFF2-40B4-BE49-F238E27FC236}">
                <a16:creationId xmlns:a16="http://schemas.microsoft.com/office/drawing/2014/main" id="{BA780100-A083-287F-07B8-5259B388B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942" y="1786363"/>
            <a:ext cx="3040408" cy="4313425"/>
          </a:xfrm>
          <a:prstGeom prst="rect">
            <a:avLst/>
          </a:prstGeom>
          <a:ln>
            <a:solidFill>
              <a:schemeClr val="tx1">
                <a:lumMod val="65000"/>
                <a:lumOff val="35000"/>
              </a:schemeClr>
            </a:solidFill>
          </a:ln>
        </p:spPr>
      </p:pic>
      <p:pic>
        <p:nvPicPr>
          <p:cNvPr id="14" name="Image 13" descr="Une image contenant texte, capture d’écran, Site web, conception&#10;&#10;Le contenu généré par l’IA peut être incorrect.">
            <a:extLst>
              <a:ext uri="{FF2B5EF4-FFF2-40B4-BE49-F238E27FC236}">
                <a16:creationId xmlns:a16="http://schemas.microsoft.com/office/drawing/2014/main" id="{3359A1AD-AFC3-5757-DAA2-7EF7832EF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942" y="1931625"/>
            <a:ext cx="3040408" cy="4325784"/>
          </a:xfrm>
          <a:prstGeom prst="rect">
            <a:avLst/>
          </a:prstGeom>
          <a:ln>
            <a:solidFill>
              <a:schemeClr val="tx1">
                <a:lumMod val="65000"/>
                <a:lumOff val="35000"/>
              </a:schemeClr>
            </a:solidFill>
          </a:ln>
        </p:spPr>
      </p:pic>
      <p:pic>
        <p:nvPicPr>
          <p:cNvPr id="16" name="Image 15" descr="Une image contenant texte, capture d’écran, plein air, ville">
            <a:extLst>
              <a:ext uri="{FF2B5EF4-FFF2-40B4-BE49-F238E27FC236}">
                <a16:creationId xmlns:a16="http://schemas.microsoft.com/office/drawing/2014/main" id="{510E61D6-34CC-1090-E9C1-B62B51BA64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9833" y="2086363"/>
            <a:ext cx="3058948" cy="4313425"/>
          </a:xfrm>
          <a:prstGeom prst="rect">
            <a:avLst/>
          </a:prstGeom>
          <a:ln>
            <a:solidFill>
              <a:schemeClr val="tx1">
                <a:lumMod val="65000"/>
                <a:lumOff val="35000"/>
              </a:schemeClr>
            </a:solidFill>
          </a:ln>
        </p:spPr>
      </p:pic>
      <p:sp>
        <p:nvSpPr>
          <p:cNvPr id="17" name="Rectangle 16">
            <a:hlinkClick r:id="rId3"/>
            <a:extLst>
              <a:ext uri="{FF2B5EF4-FFF2-40B4-BE49-F238E27FC236}">
                <a16:creationId xmlns:a16="http://schemas.microsoft.com/office/drawing/2014/main" id="{1FE6CD83-AB21-00A9-7E5A-70960CA8C85E}"/>
              </a:ext>
            </a:extLst>
          </p:cNvPr>
          <p:cNvSpPr/>
          <p:nvPr/>
        </p:nvSpPr>
        <p:spPr bwMode="auto">
          <a:xfrm>
            <a:off x="270213" y="5103385"/>
            <a:ext cx="5190468" cy="618396"/>
          </a:xfrm>
          <a:prstGeom prst="rect">
            <a:avLst/>
          </a:prstGeom>
          <a:solidFill>
            <a:srgbClr val="446070"/>
          </a:solidFill>
          <a:ln>
            <a:solidFill>
              <a:srgbClr val="446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hlinkClick r:id="rId3"/>
            <a:extLst>
              <a:ext uri="{FF2B5EF4-FFF2-40B4-BE49-F238E27FC236}">
                <a16:creationId xmlns:a16="http://schemas.microsoft.com/office/drawing/2014/main" id="{5531908A-024C-6941-D582-300A6B5CCC61}"/>
              </a:ext>
            </a:extLst>
          </p:cNvPr>
          <p:cNvSpPr txBox="1"/>
          <p:nvPr/>
        </p:nvSpPr>
        <p:spPr bwMode="auto">
          <a:xfrm>
            <a:off x="1136901" y="5103385"/>
            <a:ext cx="3650375" cy="646331"/>
          </a:xfrm>
          <a:prstGeom prst="rect">
            <a:avLst/>
          </a:prstGeom>
          <a:noFill/>
        </p:spPr>
        <p:txBody>
          <a:bodyPr wrap="square">
            <a:spAutoFit/>
          </a:bodyPr>
          <a:lstStyle/>
          <a:p>
            <a:pPr lvl="0" algn="ctr">
              <a:defRPr/>
            </a:pPr>
            <a:r>
              <a:rPr lang="fr-FR" sz="1800" b="1" spc="-1" dirty="0">
                <a:solidFill>
                  <a:schemeClr val="bg1"/>
                </a:solidFill>
              </a:rPr>
              <a:t>Chaque livret « fiches métiers » est disponible sur notre site :</a:t>
            </a:r>
          </a:p>
        </p:txBody>
      </p:sp>
      <p:sp>
        <p:nvSpPr>
          <p:cNvPr id="20" name="Flèche : courbe vers la gauche 19">
            <a:hlinkClick r:id="rId3"/>
            <a:extLst>
              <a:ext uri="{FF2B5EF4-FFF2-40B4-BE49-F238E27FC236}">
                <a16:creationId xmlns:a16="http://schemas.microsoft.com/office/drawing/2014/main" id="{84E3A0D3-222E-1FF0-987D-1842AB6C4062}"/>
              </a:ext>
            </a:extLst>
          </p:cNvPr>
          <p:cNvSpPr/>
          <p:nvPr/>
        </p:nvSpPr>
        <p:spPr>
          <a:xfrm rot="20948477">
            <a:off x="5684123" y="5372015"/>
            <a:ext cx="432048" cy="820766"/>
          </a:xfrm>
          <a:prstGeom prst="curvedLeftArrow">
            <a:avLst/>
          </a:prstGeom>
          <a:solidFill>
            <a:srgbClr val="EF8D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TextShape 2">
            <a:extLst>
              <a:ext uri="{FF2B5EF4-FFF2-40B4-BE49-F238E27FC236}">
                <a16:creationId xmlns:a16="http://schemas.microsoft.com/office/drawing/2014/main" id="{FF19529F-172A-5205-10BF-E83C5EDC5FFF}"/>
              </a:ext>
            </a:extLst>
          </p:cNvPr>
          <p:cNvSpPr/>
          <p:nvPr/>
        </p:nvSpPr>
        <p:spPr bwMode="auto">
          <a:xfrm>
            <a:off x="248012" y="2626669"/>
            <a:ext cx="1456191" cy="479131"/>
          </a:xfrm>
          <a:prstGeom prst="rect">
            <a:avLst/>
          </a:prstGeom>
          <a:noFill/>
          <a:ln w="0">
            <a:noFill/>
          </a:ln>
        </p:spPr>
        <p:txBody>
          <a:bodyPr/>
          <a:lstStyle/>
          <a:p>
            <a:pPr>
              <a:spcBef>
                <a:spcPts val="1001"/>
              </a:spcBef>
              <a:defRPr/>
            </a:pPr>
            <a:r>
              <a:rPr lang="fr-FR" b="1" u="sng" spc="-1" dirty="0">
                <a:solidFill>
                  <a:srgbClr val="000000"/>
                </a:solidFill>
                <a:latin typeface="Arial"/>
              </a:rPr>
              <a:t>Exemples</a:t>
            </a:r>
            <a:r>
              <a:rPr lang="fr-FR" b="1" spc="-1" dirty="0">
                <a:solidFill>
                  <a:srgbClr val="000000"/>
                </a:solidFill>
                <a:latin typeface="Arial"/>
              </a:rPr>
              <a:t> :</a:t>
            </a:r>
          </a:p>
        </p:txBody>
      </p:sp>
      <p:pic>
        <p:nvPicPr>
          <p:cNvPr id="23" name="Image 22">
            <a:extLst>
              <a:ext uri="{FF2B5EF4-FFF2-40B4-BE49-F238E27FC236}">
                <a16:creationId xmlns:a16="http://schemas.microsoft.com/office/drawing/2014/main" id="{328F0A60-787A-7763-B60C-566BA519FC85}"/>
              </a:ext>
            </a:extLst>
          </p:cNvPr>
          <p:cNvPicPr>
            <a:picLocks noChangeAspect="1"/>
          </p:cNvPicPr>
          <p:nvPr/>
        </p:nvPicPr>
        <p:blipFill>
          <a:blip r:embed="rId10"/>
          <a:stretch>
            <a:fillRect/>
          </a:stretch>
        </p:blipFill>
        <p:spPr>
          <a:xfrm>
            <a:off x="1753219" y="2703168"/>
            <a:ext cx="3954226" cy="2171356"/>
          </a:xfrm>
          <a:prstGeom prst="rect">
            <a:avLst/>
          </a:prstGeom>
          <a:ln>
            <a:solidFill>
              <a:schemeClr val="tx1">
                <a:lumMod val="65000"/>
                <a:lumOff val="35000"/>
              </a:schemeClr>
            </a:solidFill>
          </a:ln>
        </p:spPr>
      </p:pic>
      <p:cxnSp>
        <p:nvCxnSpPr>
          <p:cNvPr id="25" name="Connecteur droit avec flèche 24">
            <a:extLst>
              <a:ext uri="{FF2B5EF4-FFF2-40B4-BE49-F238E27FC236}">
                <a16:creationId xmlns:a16="http://schemas.microsoft.com/office/drawing/2014/main" id="{36062F40-3049-78ED-CF8B-5B10B0F5F972}"/>
              </a:ext>
            </a:extLst>
          </p:cNvPr>
          <p:cNvCxnSpPr/>
          <p:nvPr/>
        </p:nvCxnSpPr>
        <p:spPr>
          <a:xfrm>
            <a:off x="4817825" y="2324517"/>
            <a:ext cx="1821807" cy="0"/>
          </a:xfrm>
          <a:prstGeom prst="straightConnector1">
            <a:avLst/>
          </a:prstGeom>
          <a:ln w="38100">
            <a:solidFill>
              <a:srgbClr val="EF8D4B"/>
            </a:solidFill>
            <a:tailEnd type="triangle"/>
          </a:ln>
        </p:spPr>
        <p:style>
          <a:lnRef idx="1">
            <a:schemeClr val="accent1"/>
          </a:lnRef>
          <a:fillRef idx="0">
            <a:schemeClr val="accent1"/>
          </a:fillRef>
          <a:effectRef idx="0">
            <a:schemeClr val="accent1"/>
          </a:effectRef>
          <a:fontRef idx="minor">
            <a:schemeClr val="tx1"/>
          </a:fontRef>
        </p:style>
      </p:cxnSp>
      <p:sp>
        <p:nvSpPr>
          <p:cNvPr id="26" name="TextShape 2">
            <a:extLst>
              <a:ext uri="{FF2B5EF4-FFF2-40B4-BE49-F238E27FC236}">
                <a16:creationId xmlns:a16="http://schemas.microsoft.com/office/drawing/2014/main" id="{B9F19075-C230-0D60-37D1-2636AB96EBD9}"/>
              </a:ext>
            </a:extLst>
          </p:cNvPr>
          <p:cNvSpPr/>
          <p:nvPr/>
        </p:nvSpPr>
        <p:spPr bwMode="auto">
          <a:xfrm>
            <a:off x="5089927" y="4450434"/>
            <a:ext cx="626580" cy="361701"/>
          </a:xfrm>
          <a:prstGeom prst="rect">
            <a:avLst/>
          </a:prstGeom>
          <a:noFill/>
          <a:ln w="0">
            <a:noFill/>
          </a:ln>
        </p:spPr>
        <p:txBody>
          <a:bodyPr/>
          <a:lstStyle/>
          <a:p>
            <a:pPr>
              <a:spcBef>
                <a:spcPts val="1001"/>
              </a:spcBef>
              <a:defRPr/>
            </a:pPr>
            <a:r>
              <a:rPr lang="fr-FR" sz="2000" b="1" spc="-1" dirty="0">
                <a:solidFill>
                  <a:srgbClr val="000000"/>
                </a:solidFill>
                <a:latin typeface="Arial"/>
              </a:rPr>
              <a:t>(…)</a:t>
            </a:r>
          </a:p>
        </p:txBody>
      </p:sp>
    </p:spTree>
    <p:extLst>
      <p:ext uri="{BB962C8B-B14F-4D97-AF65-F5344CB8AC3E}">
        <p14:creationId xmlns:p14="http://schemas.microsoft.com/office/powerpoint/2010/main" val="3039560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CustomShape 1"/>
          <p:cNvSpPr/>
          <p:nvPr/>
        </p:nvSpPr>
        <p:spPr bwMode="auto">
          <a:xfrm>
            <a:off x="2855640" y="734754"/>
            <a:ext cx="6263920" cy="521766"/>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gn="ctr">
              <a:lnSpc>
                <a:spcPct val="100000"/>
              </a:lnSpc>
              <a:defRPr/>
            </a:pPr>
            <a:r>
              <a:rPr lang="fr-FR" sz="2800" b="1" strike="noStrike" spc="0" dirty="0">
                <a:solidFill>
                  <a:srgbClr val="7390A1"/>
                </a:solidFill>
                <a:latin typeface="Arial"/>
              </a:rPr>
              <a:t>Réussir ses années universitaires</a:t>
            </a:r>
            <a:endParaRPr lang="fr-FR" sz="2800" b="0" strike="noStrike" spc="0" dirty="0">
              <a:latin typeface="Arial"/>
            </a:endParaRPr>
          </a:p>
        </p:txBody>
      </p:sp>
      <p:sp>
        <p:nvSpPr>
          <p:cNvPr id="5" name="ZoneTexte 4"/>
          <p:cNvSpPr txBox="1"/>
          <p:nvPr/>
        </p:nvSpPr>
        <p:spPr>
          <a:xfrm>
            <a:off x="1868771" y="4281823"/>
            <a:ext cx="2808312" cy="830997"/>
          </a:xfrm>
          <a:prstGeom prst="rect">
            <a:avLst/>
          </a:prstGeom>
          <a:noFill/>
        </p:spPr>
        <p:txBody>
          <a:bodyPr wrap="square" rtlCol="0">
            <a:spAutoFit/>
          </a:bodyPr>
          <a:lstStyle/>
          <a:p>
            <a:r>
              <a:rPr lang="fr-FR" sz="1600" b="1" dirty="0">
                <a:solidFill>
                  <a:schemeClr val="accent2">
                    <a:lumMod val="75000"/>
                  </a:schemeClr>
                </a:solidFill>
              </a:rPr>
              <a:t>Réviser progressivement pour ne pas être pris au dépourvu </a:t>
            </a:r>
          </a:p>
        </p:txBody>
      </p:sp>
      <p:sp>
        <p:nvSpPr>
          <p:cNvPr id="6" name="ZoneTexte 5"/>
          <p:cNvSpPr txBox="1"/>
          <p:nvPr/>
        </p:nvSpPr>
        <p:spPr>
          <a:xfrm>
            <a:off x="5843972" y="4817862"/>
            <a:ext cx="3384376" cy="830997"/>
          </a:xfrm>
          <a:prstGeom prst="rect">
            <a:avLst/>
          </a:prstGeom>
          <a:noFill/>
        </p:spPr>
        <p:txBody>
          <a:bodyPr wrap="square" rtlCol="0">
            <a:spAutoFit/>
          </a:bodyPr>
          <a:lstStyle/>
          <a:p>
            <a:pPr algn="r"/>
            <a:r>
              <a:rPr lang="fr-FR" sz="1600" b="1" dirty="0">
                <a:solidFill>
                  <a:schemeClr val="accent2">
                    <a:lumMod val="75000"/>
                  </a:schemeClr>
                </a:solidFill>
              </a:rPr>
              <a:t>Faire des recherches personnelles en amont, profiter des séances de tutorat </a:t>
            </a:r>
          </a:p>
        </p:txBody>
      </p:sp>
      <p:sp>
        <p:nvSpPr>
          <p:cNvPr id="14" name="ZoneTexte 13"/>
          <p:cNvSpPr txBox="1"/>
          <p:nvPr/>
        </p:nvSpPr>
        <p:spPr bwMode="auto">
          <a:xfrm>
            <a:off x="3089172" y="1665175"/>
            <a:ext cx="3528392" cy="830997"/>
          </a:xfrm>
          <a:prstGeom prst="rect">
            <a:avLst/>
          </a:prstGeom>
          <a:noFill/>
        </p:spPr>
        <p:txBody>
          <a:bodyPr wrap="square" rtlCol="0">
            <a:spAutoFit/>
          </a:bodyPr>
          <a:lstStyle/>
          <a:p>
            <a:pPr algn="ctr"/>
            <a:r>
              <a:rPr lang="fr-FR" sz="1600" b="1" dirty="0">
                <a:solidFill>
                  <a:schemeClr val="accent2">
                    <a:lumMod val="75000"/>
                  </a:schemeClr>
                </a:solidFill>
              </a:rPr>
              <a:t>Savoir organiser et partager son temps, ses activités, son travail, etc. </a:t>
            </a:r>
          </a:p>
        </p:txBody>
      </p:sp>
      <p:sp>
        <p:nvSpPr>
          <p:cNvPr id="16" name="ZoneTexte 15"/>
          <p:cNvSpPr txBox="1"/>
          <p:nvPr/>
        </p:nvSpPr>
        <p:spPr bwMode="auto">
          <a:xfrm>
            <a:off x="8102705" y="1224249"/>
            <a:ext cx="2880320" cy="830997"/>
          </a:xfrm>
          <a:prstGeom prst="rect">
            <a:avLst/>
          </a:prstGeom>
          <a:noFill/>
        </p:spPr>
        <p:txBody>
          <a:bodyPr wrap="square" rtlCol="0">
            <a:spAutoFit/>
          </a:bodyPr>
          <a:lstStyle/>
          <a:p>
            <a:pPr algn="ctr"/>
            <a:r>
              <a:rPr lang="fr-FR" sz="1600" b="1" dirty="0">
                <a:solidFill>
                  <a:schemeClr val="accent2">
                    <a:lumMod val="75000"/>
                  </a:schemeClr>
                </a:solidFill>
              </a:rPr>
              <a:t>Se fixer des objectifs réalisables, sans culpabiliser</a:t>
            </a:r>
          </a:p>
        </p:txBody>
      </p:sp>
      <p:pic>
        <p:nvPicPr>
          <p:cNvPr id="11" name="Image 10">
            <a:extLst>
              <a:ext uri="{FF2B5EF4-FFF2-40B4-BE49-F238E27FC236}">
                <a16:creationId xmlns:a16="http://schemas.microsoft.com/office/drawing/2014/main" id="{6B76D691-03FE-46AC-8E6A-B4B3037D64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763" t="29000" r="33463" b="23118"/>
          <a:stretch/>
        </p:blipFill>
        <p:spPr>
          <a:xfrm>
            <a:off x="9399025" y="4281823"/>
            <a:ext cx="1584000" cy="2124509"/>
          </a:xfrm>
          <a:prstGeom prst="rect">
            <a:avLst/>
          </a:prstGeom>
        </p:spPr>
      </p:pic>
      <p:pic>
        <p:nvPicPr>
          <p:cNvPr id="17" name="Image 16">
            <a:extLst>
              <a:ext uri="{FF2B5EF4-FFF2-40B4-BE49-F238E27FC236}">
                <a16:creationId xmlns:a16="http://schemas.microsoft.com/office/drawing/2014/main" id="{EEEB6867-7B1B-462B-81B2-143BB79CA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946" t="34893" r="26779" b="34896"/>
          <a:stretch/>
        </p:blipFill>
        <p:spPr>
          <a:xfrm>
            <a:off x="8176087" y="2080673"/>
            <a:ext cx="2445876" cy="1342699"/>
          </a:xfrm>
          <a:prstGeom prst="rect">
            <a:avLst/>
          </a:prstGeom>
        </p:spPr>
      </p:pic>
      <p:pic>
        <p:nvPicPr>
          <p:cNvPr id="19" name="Image 18">
            <a:extLst>
              <a:ext uri="{FF2B5EF4-FFF2-40B4-BE49-F238E27FC236}">
                <a16:creationId xmlns:a16="http://schemas.microsoft.com/office/drawing/2014/main" id="{BE87CB6D-5ADC-4660-98A8-D1FFF2B8A6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313" t="39500" r="24013" b="19862"/>
          <a:stretch/>
        </p:blipFill>
        <p:spPr>
          <a:xfrm>
            <a:off x="3650125" y="2449629"/>
            <a:ext cx="2445875" cy="1342699"/>
          </a:xfrm>
          <a:prstGeom prst="rect">
            <a:avLst/>
          </a:prstGeom>
        </p:spPr>
      </p:pic>
      <p:pic>
        <p:nvPicPr>
          <p:cNvPr id="21" name="Image 20">
            <a:extLst>
              <a:ext uri="{FF2B5EF4-FFF2-40B4-BE49-F238E27FC236}">
                <a16:creationId xmlns:a16="http://schemas.microsoft.com/office/drawing/2014/main" id="{08052C94-FCA2-46F1-8CC4-A2E853E6622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835" t="35807" r="35387" b="23749"/>
          <a:stretch/>
        </p:blipFill>
        <p:spPr>
          <a:xfrm>
            <a:off x="356771" y="3588381"/>
            <a:ext cx="1512000" cy="19287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3"/>
          <a:stretch>
            <a:fillRect/>
          </a:stretch>
        </p:blipFill>
        <p:spPr>
          <a:xfrm>
            <a:off x="4622126" y="1837743"/>
            <a:ext cx="2919838" cy="4168573"/>
          </a:xfrm>
          <a:prstGeom prst="rect">
            <a:avLst/>
          </a:prstGeom>
        </p:spPr>
      </p:pic>
      <p:sp>
        <p:nvSpPr>
          <p:cNvPr id="33" name="Rectangle : coins arrondis 32">
            <a:extLst>
              <a:ext uri="{FF2B5EF4-FFF2-40B4-BE49-F238E27FC236}">
                <a16:creationId xmlns:a16="http://schemas.microsoft.com/office/drawing/2014/main" id="{78A6E02F-60D4-0AA3-BC2B-AE365290A459}"/>
              </a:ext>
            </a:extLst>
          </p:cNvPr>
          <p:cNvSpPr/>
          <p:nvPr/>
        </p:nvSpPr>
        <p:spPr bwMode="auto">
          <a:xfrm>
            <a:off x="477108" y="4446180"/>
            <a:ext cx="3792176" cy="984689"/>
          </a:xfrm>
          <a:prstGeom prst="roundRect">
            <a:avLst>
              <a:gd name="adj" fmla="val 6473"/>
            </a:avLst>
          </a:prstGeom>
          <a:solidFill>
            <a:srgbClr val="44607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8" name="CustomShape 5"/>
          <p:cNvSpPr/>
          <p:nvPr/>
        </p:nvSpPr>
        <p:spPr bwMode="auto">
          <a:xfrm>
            <a:off x="0" y="1254415"/>
            <a:ext cx="4941397" cy="1591773"/>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oAutofit/>
          </a:bodyPr>
          <a:lstStyle/>
          <a:p>
            <a:pPr marL="286110" indent="-285750">
              <a:lnSpc>
                <a:spcPct val="150000"/>
              </a:lnSpc>
              <a:buClr>
                <a:srgbClr val="000000"/>
              </a:buClr>
              <a:buFont typeface="Wingdings" panose="05000000000000000000" pitchFamily="2" charset="2"/>
              <a:buChar char="§"/>
              <a:defRPr/>
            </a:pPr>
            <a:r>
              <a:rPr lang="fr-FR" b="1" dirty="0">
                <a:solidFill>
                  <a:srgbClr val="000000"/>
                </a:solidFill>
                <a:latin typeface="Arial"/>
              </a:rPr>
              <a:t>Assister à des cours </a:t>
            </a:r>
            <a:r>
              <a:rPr lang="fr-FR" dirty="0">
                <a:solidFill>
                  <a:srgbClr val="000000"/>
                </a:solidFill>
                <a:latin typeface="Arial"/>
              </a:rPr>
              <a:t>auprès des étudiants</a:t>
            </a:r>
          </a:p>
          <a:p>
            <a:pPr marL="286110" indent="-285750">
              <a:lnSpc>
                <a:spcPct val="150000"/>
              </a:lnSpc>
              <a:buClr>
                <a:srgbClr val="000000"/>
              </a:buClr>
              <a:buFont typeface="Wingdings" panose="05000000000000000000" pitchFamily="2" charset="2"/>
              <a:buChar char="§"/>
              <a:defRPr/>
            </a:pPr>
            <a:r>
              <a:rPr lang="fr-FR" b="1" dirty="0">
                <a:solidFill>
                  <a:srgbClr val="000000"/>
                </a:solidFill>
                <a:latin typeface="Arial"/>
              </a:rPr>
              <a:t>Expérimenter</a:t>
            </a:r>
            <a:r>
              <a:rPr lang="fr-FR" dirty="0">
                <a:solidFill>
                  <a:srgbClr val="000000"/>
                </a:solidFill>
                <a:latin typeface="Arial"/>
              </a:rPr>
              <a:t> le métier d’étudiant</a:t>
            </a:r>
          </a:p>
          <a:p>
            <a:pPr marL="286110" indent="-285750">
              <a:lnSpc>
                <a:spcPct val="150000"/>
              </a:lnSpc>
              <a:buClr>
                <a:srgbClr val="000000"/>
              </a:buClr>
              <a:buFont typeface="Wingdings" panose="05000000000000000000" pitchFamily="2" charset="2"/>
              <a:buChar char="§"/>
              <a:defRPr/>
            </a:pPr>
            <a:r>
              <a:rPr lang="fr-FR" dirty="0">
                <a:solidFill>
                  <a:srgbClr val="000000"/>
                </a:solidFill>
                <a:latin typeface="Arial"/>
              </a:rPr>
              <a:t>Confirmer son </a:t>
            </a:r>
            <a:r>
              <a:rPr lang="fr-FR" b="1" dirty="0">
                <a:solidFill>
                  <a:srgbClr val="000000"/>
                </a:solidFill>
                <a:latin typeface="Arial"/>
              </a:rPr>
              <a:t>choix</a:t>
            </a:r>
            <a:r>
              <a:rPr lang="fr-FR" dirty="0">
                <a:solidFill>
                  <a:srgbClr val="000000"/>
                </a:solidFill>
                <a:latin typeface="Arial"/>
              </a:rPr>
              <a:t> </a:t>
            </a:r>
            <a:r>
              <a:rPr lang="fr-FR" b="1" dirty="0">
                <a:solidFill>
                  <a:srgbClr val="000000"/>
                </a:solidFill>
                <a:latin typeface="Arial"/>
              </a:rPr>
              <a:t>d’orientation</a:t>
            </a:r>
            <a:endParaRPr lang="fr-FR" b="1" dirty="0">
              <a:latin typeface="Arial"/>
            </a:endParaRPr>
          </a:p>
        </p:txBody>
      </p:sp>
      <p:sp>
        <p:nvSpPr>
          <p:cNvPr id="9" name="CustomShape 6"/>
          <p:cNvSpPr/>
          <p:nvPr/>
        </p:nvSpPr>
        <p:spPr bwMode="auto">
          <a:xfrm>
            <a:off x="7770107" y="1580243"/>
            <a:ext cx="4421893" cy="2332518"/>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gn="ctr">
              <a:lnSpc>
                <a:spcPct val="100000"/>
              </a:lnSpc>
              <a:defRPr/>
            </a:pPr>
            <a:r>
              <a:rPr lang="fr-FR" sz="2800" b="1" dirty="0">
                <a:solidFill>
                  <a:srgbClr val="EF8D4B"/>
                </a:solidFill>
                <a:latin typeface="Arial"/>
              </a:rPr>
              <a:t>inscrivez-vous :</a:t>
            </a:r>
            <a:endParaRPr lang="fr-FR" sz="2800" dirty="0">
              <a:solidFill>
                <a:srgbClr val="000000"/>
              </a:solidFill>
              <a:latin typeface="Arial"/>
            </a:endParaRPr>
          </a:p>
          <a:p>
            <a:pPr algn="ctr">
              <a:defRPr/>
            </a:pPr>
            <a:r>
              <a:rPr lang="fr-FR" sz="2800" b="1" u="sng" dirty="0">
                <a:solidFill>
                  <a:srgbClr val="000000"/>
                </a:solidFill>
                <a:latin typeface="Arial"/>
              </a:rPr>
              <a:t>immersup.univ-rouen.fr</a:t>
            </a:r>
          </a:p>
          <a:p>
            <a:pPr>
              <a:defRPr/>
            </a:pPr>
            <a:endParaRPr lang="fr-FR" dirty="0">
              <a:latin typeface="Arial"/>
            </a:endParaRPr>
          </a:p>
          <a:p>
            <a:pPr>
              <a:spcBef>
                <a:spcPts val="100"/>
              </a:spcBef>
              <a:defRPr/>
            </a:pPr>
            <a:r>
              <a:rPr lang="fr-FR" dirty="0">
                <a:solidFill>
                  <a:srgbClr val="000000"/>
                </a:solidFill>
                <a:latin typeface="Arial"/>
              </a:rPr>
              <a:t>Ou sur le site de l’université, rubrique Formation &gt; Orientation &gt; Du lycée à l’université </a:t>
            </a:r>
            <a:r>
              <a:rPr lang="fr-FR" sz="1600" i="1" dirty="0">
                <a:solidFill>
                  <a:srgbClr val="000000"/>
                </a:solidFill>
                <a:latin typeface="Arial"/>
              </a:rPr>
              <a:t>&gt; </a:t>
            </a:r>
          </a:p>
          <a:p>
            <a:pPr>
              <a:spcBef>
                <a:spcPts val="100"/>
              </a:spcBef>
              <a:defRPr/>
            </a:pPr>
            <a:r>
              <a:rPr lang="fr-FR" sz="1600" i="1" dirty="0">
                <a:solidFill>
                  <a:srgbClr val="000000"/>
                </a:solidFill>
                <a:latin typeface="Arial"/>
              </a:rPr>
              <a:t>« </a:t>
            </a:r>
            <a:r>
              <a:rPr lang="fr-FR" sz="1600" b="1" i="1" dirty="0">
                <a:solidFill>
                  <a:srgbClr val="000000"/>
                </a:solidFill>
                <a:latin typeface="Arial"/>
              </a:rPr>
              <a:t>L’orientation des lycéens à l’Université </a:t>
            </a:r>
            <a:r>
              <a:rPr lang="fr-FR" sz="1600" i="1" dirty="0">
                <a:solidFill>
                  <a:srgbClr val="000000"/>
                </a:solidFill>
                <a:latin typeface="Arial"/>
              </a:rPr>
              <a:t>»</a:t>
            </a:r>
          </a:p>
        </p:txBody>
      </p:sp>
      <p:sp>
        <p:nvSpPr>
          <p:cNvPr id="12" name="ZoneTexte 11">
            <a:extLst>
              <a:ext uri="{FF2B5EF4-FFF2-40B4-BE49-F238E27FC236}">
                <a16:creationId xmlns:a16="http://schemas.microsoft.com/office/drawing/2014/main" id="{44AA2048-1520-1455-5F2B-55D3FCEE70FC}"/>
              </a:ext>
            </a:extLst>
          </p:cNvPr>
          <p:cNvSpPr txBox="1"/>
          <p:nvPr/>
        </p:nvSpPr>
        <p:spPr>
          <a:xfrm>
            <a:off x="150959" y="3833142"/>
            <a:ext cx="4444472" cy="461665"/>
          </a:xfrm>
          <a:prstGeom prst="rect">
            <a:avLst/>
          </a:prstGeom>
          <a:noFill/>
        </p:spPr>
        <p:txBody>
          <a:bodyPr wrap="square">
            <a:spAutoFit/>
          </a:bodyPr>
          <a:lstStyle/>
          <a:p>
            <a:pPr marL="360" algn="ctr">
              <a:buClr>
                <a:srgbClr val="000000"/>
              </a:buClr>
              <a:defRPr/>
            </a:pPr>
            <a:r>
              <a:rPr lang="fr-FR" sz="2400" b="1" dirty="0">
                <a:solidFill>
                  <a:srgbClr val="ED7D31"/>
                </a:solidFill>
                <a:latin typeface="Arial"/>
              </a:rPr>
              <a:t>Le mercredi après-midi</a:t>
            </a:r>
          </a:p>
        </p:txBody>
      </p:sp>
      <p:sp>
        <p:nvSpPr>
          <p:cNvPr id="14" name="Titre 1">
            <a:hlinkClick r:id="rId4"/>
            <a:extLst>
              <a:ext uri="{FF2B5EF4-FFF2-40B4-BE49-F238E27FC236}">
                <a16:creationId xmlns:a16="http://schemas.microsoft.com/office/drawing/2014/main" id="{CF63A3EA-DE55-75D1-15D6-5362EBABA4C3}"/>
              </a:ext>
            </a:extLst>
          </p:cNvPr>
          <p:cNvSpPr txBox="1">
            <a:spLocks/>
          </p:cNvSpPr>
          <p:nvPr/>
        </p:nvSpPr>
        <p:spPr bwMode="auto">
          <a:xfrm>
            <a:off x="860464" y="6091482"/>
            <a:ext cx="2931280" cy="309198"/>
          </a:xfrm>
          <a:prstGeom prst="rect">
            <a:avLst/>
          </a:prstGeom>
        </p:spPr>
        <p:txBody>
          <a:bodyPr lIns="0" tIns="0" rIns="0" bIns="0" anchor="ctr">
            <a:noAutofit/>
          </a:bodyPr>
          <a:lstStyle>
            <a:lvl1pPr algn="l" defTabSz="914400">
              <a:lnSpc>
                <a:spcPct val="90000"/>
              </a:lnSpc>
              <a:spcBef>
                <a:spcPts val="0"/>
              </a:spcBef>
              <a:buNone/>
              <a:defRPr sz="4400">
                <a:solidFill>
                  <a:schemeClr val="tx1"/>
                </a:solidFill>
                <a:latin typeface="+mj-lt"/>
                <a:ea typeface="+mj-ea"/>
                <a:cs typeface="+mj-cs"/>
              </a:defRPr>
            </a:lvl1pPr>
          </a:lstStyle>
          <a:p>
            <a:r>
              <a:rPr lang="fr-FR" sz="1100" b="1" dirty="0">
                <a:solidFill>
                  <a:srgbClr val="446070"/>
                </a:solidFill>
              </a:rPr>
              <a:t>https://immersup.univ-rouen.fr/</a:t>
            </a:r>
          </a:p>
        </p:txBody>
      </p:sp>
      <p:pic>
        <p:nvPicPr>
          <p:cNvPr id="16" name="Graphique 15" descr="Internet avec un remplissage uni">
            <a:hlinkClick r:id="rId4"/>
            <a:extLst>
              <a:ext uri="{FF2B5EF4-FFF2-40B4-BE49-F238E27FC236}">
                <a16:creationId xmlns:a16="http://schemas.microsoft.com/office/drawing/2014/main" id="{240F3957-8EE2-9F25-ACCC-56C448418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146491" y="5936882"/>
            <a:ext cx="618396" cy="618396"/>
          </a:xfrm>
          <a:prstGeom prst="rect">
            <a:avLst/>
          </a:prstGeom>
        </p:spPr>
      </p:pic>
      <p:sp>
        <p:nvSpPr>
          <p:cNvPr id="4" name="TextShape 1"/>
          <p:cNvSpPr>
            <a:spLocks/>
          </p:cNvSpPr>
          <p:nvPr/>
        </p:nvSpPr>
        <p:spPr bwMode="auto">
          <a:xfrm>
            <a:off x="4288919" y="382393"/>
            <a:ext cx="3614163" cy="616517"/>
          </a:xfrm>
          <a:prstGeom prst="rect">
            <a:avLst/>
          </a:prstGeom>
          <a:noFill/>
          <a:ln w="0">
            <a:noFill/>
          </a:ln>
        </p:spPr>
        <p:txBody>
          <a:bodyPr anchor="ctr">
            <a:noAutofit/>
          </a:bodyPr>
          <a:lstStyle/>
          <a:p>
            <a:pPr algn="ctr">
              <a:lnSpc>
                <a:spcPct val="90000"/>
              </a:lnSpc>
              <a:defRPr/>
            </a:pPr>
            <a:r>
              <a:rPr lang="fr-FR" sz="2800" b="1" dirty="0">
                <a:solidFill>
                  <a:srgbClr val="7390A1"/>
                </a:solidFill>
                <a:latin typeface="Arial"/>
              </a:rPr>
              <a:t>Campus Ouvert</a:t>
            </a:r>
          </a:p>
        </p:txBody>
      </p:sp>
      <p:pic>
        <p:nvPicPr>
          <p:cNvPr id="17" name="Image 16">
            <a:hlinkClick r:id="rId4"/>
            <a:extLst>
              <a:ext uri="{FF2B5EF4-FFF2-40B4-BE49-F238E27FC236}">
                <a16:creationId xmlns:a16="http://schemas.microsoft.com/office/drawing/2014/main" id="{167FCFCB-6CD9-0BBB-E5FC-C683044CDC6D}"/>
              </a:ext>
            </a:extLst>
          </p:cNvPr>
          <p:cNvPicPr>
            <a:picLocks noChangeAspect="1"/>
          </p:cNvPicPr>
          <p:nvPr/>
        </p:nvPicPr>
        <p:blipFill>
          <a:blip r:embed="rId7"/>
          <a:srcRect l="7902" t="7254" r="7155" b="7804"/>
          <a:stretch/>
        </p:blipFill>
        <p:spPr bwMode="auto">
          <a:xfrm>
            <a:off x="9041639" y="4149087"/>
            <a:ext cx="1725601" cy="1725599"/>
          </a:xfrm>
          <a:prstGeom prst="rect">
            <a:avLst/>
          </a:prstGeom>
        </p:spPr>
      </p:pic>
      <p:sp>
        <p:nvSpPr>
          <p:cNvPr id="18" name="Rectangle 17">
            <a:extLst>
              <a:ext uri="{FF2B5EF4-FFF2-40B4-BE49-F238E27FC236}">
                <a16:creationId xmlns:a16="http://schemas.microsoft.com/office/drawing/2014/main" id="{DBD22C72-2B39-8D20-FB6A-D83668289B5A}"/>
              </a:ext>
            </a:extLst>
          </p:cNvPr>
          <p:cNvSpPr/>
          <p:nvPr/>
        </p:nvSpPr>
        <p:spPr bwMode="auto">
          <a:xfrm>
            <a:off x="0" y="6656185"/>
            <a:ext cx="1999771" cy="201815"/>
          </a:xfrm>
          <a:prstGeom prst="rect">
            <a:avLst/>
          </a:prstGeom>
          <a:solidFill>
            <a:srgbClr val="739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5" name="ZoneTexte 34">
            <a:extLst>
              <a:ext uri="{FF2B5EF4-FFF2-40B4-BE49-F238E27FC236}">
                <a16:creationId xmlns:a16="http://schemas.microsoft.com/office/drawing/2014/main" id="{713C9CB0-5CFC-674C-7FBE-41042CA9061D}"/>
              </a:ext>
            </a:extLst>
          </p:cNvPr>
          <p:cNvSpPr txBox="1"/>
          <p:nvPr/>
        </p:nvSpPr>
        <p:spPr>
          <a:xfrm>
            <a:off x="656447" y="4417800"/>
            <a:ext cx="3352800" cy="954107"/>
          </a:xfrm>
          <a:prstGeom prst="rect">
            <a:avLst/>
          </a:prstGeom>
          <a:noFill/>
        </p:spPr>
        <p:txBody>
          <a:bodyPr wrap="square">
            <a:spAutoFit/>
          </a:bodyPr>
          <a:lstStyle/>
          <a:p>
            <a:pPr algn="ctr">
              <a:lnSpc>
                <a:spcPct val="100000"/>
              </a:lnSpc>
              <a:defRPr/>
            </a:pPr>
            <a:r>
              <a:rPr lang="fr-FR" sz="2800" b="1" dirty="0">
                <a:solidFill>
                  <a:schemeClr val="bg1"/>
                </a:solidFill>
                <a:latin typeface="Arial"/>
              </a:rPr>
              <a:t>Du 28 Janvier </a:t>
            </a:r>
          </a:p>
          <a:p>
            <a:pPr algn="ctr">
              <a:lnSpc>
                <a:spcPct val="100000"/>
              </a:lnSpc>
              <a:defRPr/>
            </a:pPr>
            <a:r>
              <a:rPr lang="fr-FR" sz="2800" b="1" dirty="0">
                <a:solidFill>
                  <a:schemeClr val="bg1"/>
                </a:solidFill>
                <a:latin typeface="Arial"/>
              </a:rPr>
              <a:t>au 18 Mars</a:t>
            </a:r>
            <a:endParaRPr lang="fr-FR" sz="2800" dirty="0">
              <a:latin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Shape 1"/>
          <p:cNvSpPr/>
          <p:nvPr/>
        </p:nvSpPr>
        <p:spPr bwMode="auto">
          <a:xfrm>
            <a:off x="1240112" y="-17216"/>
            <a:ext cx="9143640" cy="2445840"/>
          </a:xfrm>
          <a:prstGeom prst="rect">
            <a:avLst/>
          </a:prstGeom>
          <a:noFill/>
          <a:ln w="0">
            <a:noFill/>
          </a:ln>
        </p:spPr>
        <p:txBody>
          <a:bodyPr anchor="b">
            <a:noAutofit/>
          </a:bodyPr>
          <a:lstStyle/>
          <a:p>
            <a:pPr algn="ctr">
              <a:lnSpc>
                <a:spcPct val="90000"/>
              </a:lnSpc>
              <a:defRPr/>
            </a:pPr>
            <a:br>
              <a:rPr dirty="0"/>
            </a:br>
            <a:br>
              <a:rPr dirty="0"/>
            </a:br>
            <a:br>
              <a:rPr dirty="0"/>
            </a:br>
            <a:br>
              <a:rPr dirty="0"/>
            </a:br>
            <a:br>
              <a:rPr dirty="0"/>
            </a:br>
            <a:r>
              <a:rPr lang="fr-FR" sz="2400" b="0" strike="noStrike" spc="-1" dirty="0">
                <a:solidFill>
                  <a:srgbClr val="728FA4"/>
                </a:solidFill>
                <a:latin typeface="Arial"/>
              </a:rPr>
              <a:t>L’équipe de la </a:t>
            </a:r>
            <a:br>
              <a:rPr dirty="0"/>
            </a:br>
            <a:r>
              <a:rPr lang="fr-FR" sz="2800" b="0" strike="noStrike" spc="-1" dirty="0">
                <a:solidFill>
                  <a:srgbClr val="EC740A"/>
                </a:solidFill>
                <a:latin typeface="Arial"/>
              </a:rPr>
              <a:t>Mission Information-Orientation </a:t>
            </a:r>
            <a:br>
              <a:rPr dirty="0"/>
            </a:br>
            <a:r>
              <a:rPr lang="fr-FR" sz="2400" b="0" strike="noStrike" spc="-1" dirty="0">
                <a:solidFill>
                  <a:srgbClr val="728FA4"/>
                </a:solidFill>
                <a:latin typeface="Arial"/>
              </a:rPr>
              <a:t>de l’université de Rouen Normandie </a:t>
            </a:r>
            <a:br>
              <a:rPr dirty="0"/>
            </a:br>
            <a:r>
              <a:rPr lang="fr-FR" sz="2400" b="0" strike="noStrike" spc="-1" dirty="0">
                <a:solidFill>
                  <a:srgbClr val="728FA4"/>
                </a:solidFill>
                <a:latin typeface="Arial"/>
              </a:rPr>
              <a:t>vous accompagne</a:t>
            </a:r>
            <a:r>
              <a:rPr lang="fr-FR" sz="2400" b="0" strike="noStrike" spc="-1" dirty="0">
                <a:solidFill>
                  <a:srgbClr val="7390A1"/>
                </a:solidFill>
                <a:latin typeface="Arial"/>
              </a:rPr>
              <a:t>    </a:t>
            </a:r>
            <a:br>
              <a:rPr dirty="0"/>
            </a:br>
            <a:endParaRPr lang="fr-FR" sz="2400" b="0" strike="noStrike" spc="-1" dirty="0">
              <a:solidFill>
                <a:srgbClr val="000000"/>
              </a:solidFill>
              <a:latin typeface="Calibri"/>
            </a:endParaRPr>
          </a:p>
        </p:txBody>
      </p:sp>
      <p:sp>
        <p:nvSpPr>
          <p:cNvPr id="5" name="TextShape 2"/>
          <p:cNvSpPr/>
          <p:nvPr/>
        </p:nvSpPr>
        <p:spPr bwMode="auto">
          <a:xfrm>
            <a:off x="-344637" y="2505060"/>
            <a:ext cx="9143640" cy="2321640"/>
          </a:xfrm>
          <a:prstGeom prst="rect">
            <a:avLst/>
          </a:prstGeom>
          <a:noFill/>
          <a:ln w="0">
            <a:noFill/>
          </a:ln>
        </p:spPr>
        <p:txBody>
          <a:bodyPr/>
          <a:lstStyle/>
          <a:p>
            <a:pPr algn="ctr">
              <a:lnSpc>
                <a:spcPct val="90000"/>
              </a:lnSpc>
              <a:spcBef>
                <a:spcPts val="1001"/>
              </a:spcBef>
              <a:defRPr/>
            </a:pPr>
            <a:r>
              <a:rPr lang="fr-FR" sz="2400" b="0" strike="noStrike" spc="-1" dirty="0">
                <a:solidFill>
                  <a:srgbClr val="000000"/>
                </a:solidFill>
                <a:latin typeface="Arial"/>
              </a:rPr>
              <a:t>mio@univ-rouen.fr</a:t>
            </a:r>
            <a:endParaRPr lang="fr-FR" sz="2400" b="0" strike="noStrike" spc="-1" dirty="0">
              <a:latin typeface="Arial"/>
            </a:endParaRPr>
          </a:p>
          <a:p>
            <a:pPr algn="ctr">
              <a:lnSpc>
                <a:spcPct val="90000"/>
              </a:lnSpc>
              <a:spcBef>
                <a:spcPts val="1001"/>
              </a:spcBef>
              <a:defRPr/>
            </a:pPr>
            <a:r>
              <a:rPr lang="fr-FR" sz="2400" b="0" strike="noStrike" spc="-1" dirty="0">
                <a:solidFill>
                  <a:srgbClr val="000000"/>
                </a:solidFill>
                <a:latin typeface="Arial"/>
              </a:rPr>
              <a:t>02.32.76.93.73</a:t>
            </a:r>
          </a:p>
          <a:p>
            <a:pPr algn="ctr">
              <a:lnSpc>
                <a:spcPct val="90000"/>
              </a:lnSpc>
              <a:spcBef>
                <a:spcPts val="1001"/>
              </a:spcBef>
              <a:defRPr/>
            </a:pPr>
            <a:endParaRPr lang="fr-FR" sz="2400" spc="-1" dirty="0">
              <a:solidFill>
                <a:srgbClr val="000000"/>
              </a:solidFill>
              <a:latin typeface="Arial"/>
            </a:endParaRPr>
          </a:p>
          <a:p>
            <a:pPr algn="ctr">
              <a:lnSpc>
                <a:spcPct val="90000"/>
              </a:lnSpc>
              <a:spcBef>
                <a:spcPts val="1001"/>
              </a:spcBef>
              <a:defRPr/>
            </a:pPr>
            <a:endParaRPr lang="fr-FR" sz="2400" b="0" strike="noStrike" spc="-1" dirty="0">
              <a:latin typeface="Arial"/>
            </a:endParaRPr>
          </a:p>
          <a:p>
            <a:pPr algn="ctr">
              <a:lnSpc>
                <a:spcPct val="90000"/>
              </a:lnSpc>
              <a:spcBef>
                <a:spcPts val="1001"/>
              </a:spcBef>
              <a:defRPr/>
            </a:pPr>
            <a:r>
              <a:rPr lang="fr-FR" sz="2400" b="0" strike="noStrike" spc="-1" dirty="0">
                <a:solidFill>
                  <a:srgbClr val="000000"/>
                </a:solidFill>
                <a:latin typeface="Arial"/>
              </a:rPr>
              <a:t>Du mardi au vendredi </a:t>
            </a:r>
            <a:endParaRPr lang="fr-FR" sz="2400" b="0" strike="noStrike" spc="-1" dirty="0">
              <a:latin typeface="Arial"/>
            </a:endParaRPr>
          </a:p>
          <a:p>
            <a:pPr algn="ctr">
              <a:lnSpc>
                <a:spcPct val="90000"/>
              </a:lnSpc>
              <a:spcBef>
                <a:spcPts val="1001"/>
              </a:spcBef>
              <a:defRPr/>
            </a:pPr>
            <a:r>
              <a:rPr lang="fr-FR" sz="2400" b="0" strike="noStrike" spc="-1" dirty="0">
                <a:solidFill>
                  <a:srgbClr val="000000"/>
                </a:solidFill>
                <a:latin typeface="Arial"/>
              </a:rPr>
              <a:t>De 9h30 à 12h30 et de 13h30 à 17h</a:t>
            </a:r>
            <a:endParaRPr lang="fr-FR" sz="2400" b="0" strike="noStrike" spc="-1" dirty="0">
              <a:latin typeface="Arial"/>
            </a:endParaRPr>
          </a:p>
          <a:p>
            <a:pPr algn="ctr">
              <a:lnSpc>
                <a:spcPct val="90000"/>
              </a:lnSpc>
              <a:spcBef>
                <a:spcPts val="1001"/>
              </a:spcBef>
              <a:defRPr/>
            </a:pPr>
            <a:endParaRPr lang="fr-FR" sz="2400" b="0" strike="noStrike" spc="-1" dirty="0">
              <a:latin typeface="Arial"/>
            </a:endParaRPr>
          </a:p>
        </p:txBody>
      </p:sp>
      <p:pic>
        <p:nvPicPr>
          <p:cNvPr id="6" name="Image 3"/>
          <p:cNvPicPr/>
          <p:nvPr/>
        </p:nvPicPr>
        <p:blipFill>
          <a:blip r:embed="rId3"/>
          <a:stretch/>
        </p:blipFill>
        <p:spPr bwMode="auto">
          <a:xfrm>
            <a:off x="335360" y="764704"/>
            <a:ext cx="1621440" cy="1663920"/>
          </a:xfrm>
          <a:prstGeom prst="rect">
            <a:avLst/>
          </a:prstGeom>
          <a:ln w="0">
            <a:noFill/>
          </a:ln>
        </p:spPr>
      </p:pic>
      <p:pic>
        <p:nvPicPr>
          <p:cNvPr id="7" name="Image 4"/>
          <p:cNvPicPr/>
          <p:nvPr/>
        </p:nvPicPr>
        <p:blipFill>
          <a:blip r:embed="rId4"/>
          <a:stretch/>
        </p:blipFill>
        <p:spPr bwMode="auto">
          <a:xfrm>
            <a:off x="2135560" y="2564904"/>
            <a:ext cx="579960" cy="639000"/>
          </a:xfrm>
          <a:prstGeom prst="rect">
            <a:avLst/>
          </a:prstGeom>
          <a:ln w="0">
            <a:noFill/>
          </a:ln>
        </p:spPr>
      </p:pic>
      <p:pic>
        <p:nvPicPr>
          <p:cNvPr id="8" name="Image 5"/>
          <p:cNvPicPr/>
          <p:nvPr/>
        </p:nvPicPr>
        <p:blipFill>
          <a:blip r:embed="rId5"/>
          <a:stretch/>
        </p:blipFill>
        <p:spPr bwMode="auto">
          <a:xfrm flipH="1">
            <a:off x="839416" y="4435744"/>
            <a:ext cx="513360" cy="649440"/>
          </a:xfrm>
          <a:prstGeom prst="rect">
            <a:avLst/>
          </a:prstGeom>
          <a:ln w="0">
            <a:noFill/>
          </a:ln>
        </p:spPr>
      </p:pic>
      <p:pic>
        <p:nvPicPr>
          <p:cNvPr id="3" name="Image 2">
            <a:extLst>
              <a:ext uri="{FF2B5EF4-FFF2-40B4-BE49-F238E27FC236}">
                <a16:creationId xmlns:a16="http://schemas.microsoft.com/office/drawing/2014/main" id="{166EED39-6B31-41E4-AB13-CBC7354F62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865" r="8439"/>
          <a:stretch/>
        </p:blipFill>
        <p:spPr>
          <a:xfrm>
            <a:off x="7244581" y="2164195"/>
            <a:ext cx="4468837" cy="300337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3" name="Rectangle : coins arrondis 42">
            <a:hlinkClick r:id="rId3"/>
            <a:extLst>
              <a:ext uri="{FF2B5EF4-FFF2-40B4-BE49-F238E27FC236}">
                <a16:creationId xmlns:a16="http://schemas.microsoft.com/office/drawing/2014/main" id="{BB785615-9637-3AD3-C2DF-FD1C1C1EE1DE}"/>
              </a:ext>
            </a:extLst>
          </p:cNvPr>
          <p:cNvSpPr/>
          <p:nvPr/>
        </p:nvSpPr>
        <p:spPr bwMode="auto">
          <a:xfrm>
            <a:off x="146490" y="5931827"/>
            <a:ext cx="6885614" cy="611391"/>
          </a:xfrm>
          <a:prstGeom prst="roundRect">
            <a:avLst>
              <a:gd name="adj" fmla="val 8988"/>
            </a:avLst>
          </a:prstGeom>
          <a:solidFill>
            <a:schemeClr val="tx1">
              <a:lumMod val="85000"/>
              <a:lumOff val="1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a:hlinkClick r:id="rId3"/>
            <a:extLst>
              <a:ext uri="{FF2B5EF4-FFF2-40B4-BE49-F238E27FC236}">
                <a16:creationId xmlns:a16="http://schemas.microsoft.com/office/drawing/2014/main" id="{B7ABDD6C-17B2-992D-CD54-C928CCD4BF0E}"/>
              </a:ext>
            </a:extLst>
          </p:cNvPr>
          <p:cNvSpPr txBox="1">
            <a:spLocks/>
          </p:cNvSpPr>
          <p:nvPr/>
        </p:nvSpPr>
        <p:spPr bwMode="auto">
          <a:xfrm>
            <a:off x="917475" y="6086426"/>
            <a:ext cx="6264696" cy="309198"/>
          </a:xfrm>
          <a:prstGeom prst="rect">
            <a:avLst/>
          </a:prstGeom>
        </p:spPr>
        <p:txBody>
          <a:bodyPr lIns="0" tIns="0" rIns="0" bIns="0" anchor="ctr">
            <a:noAutofit/>
          </a:bodyPr>
          <a:lstStyle>
            <a:lvl1pPr algn="l" defTabSz="914400">
              <a:lnSpc>
                <a:spcPct val="90000"/>
              </a:lnSpc>
              <a:spcBef>
                <a:spcPts val="0"/>
              </a:spcBef>
              <a:buNone/>
              <a:defRPr sz="4400">
                <a:solidFill>
                  <a:schemeClr val="tx1"/>
                </a:solidFill>
                <a:latin typeface="+mj-lt"/>
                <a:ea typeface="+mj-ea"/>
                <a:cs typeface="+mj-cs"/>
              </a:defRPr>
            </a:lvl1pPr>
          </a:lstStyle>
          <a:p>
            <a:r>
              <a:rPr lang="fr-FR" sz="1100" b="1" dirty="0">
                <a:solidFill>
                  <a:schemeClr val="bg1"/>
                </a:solidFill>
              </a:rPr>
              <a:t>https://www.univ-rouen.fr/vie-des-campus/campus-durables-et-qualite-de-vie/nos-campus/</a:t>
            </a:r>
          </a:p>
        </p:txBody>
      </p:sp>
      <p:pic>
        <p:nvPicPr>
          <p:cNvPr id="5" name="Graphique 4" descr="Internet avec un remplissage uni">
            <a:hlinkClick r:id="rId3"/>
            <a:extLst>
              <a:ext uri="{FF2B5EF4-FFF2-40B4-BE49-F238E27FC236}">
                <a16:creationId xmlns:a16="http://schemas.microsoft.com/office/drawing/2014/main" id="{9771831D-2CC9-83A8-825E-93E2D7B239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203502" y="5931827"/>
            <a:ext cx="618396" cy="618396"/>
          </a:xfrm>
          <a:prstGeom prst="rect">
            <a:avLst/>
          </a:prstGeom>
        </p:spPr>
      </p:pic>
      <p:sp>
        <p:nvSpPr>
          <p:cNvPr id="62" name="Rectangle : coins arrondis 61">
            <a:extLst>
              <a:ext uri="{FF2B5EF4-FFF2-40B4-BE49-F238E27FC236}">
                <a16:creationId xmlns:a16="http://schemas.microsoft.com/office/drawing/2014/main" id="{A9FB117E-FEC0-DCDD-B2F5-1FDB2DBAF94C}"/>
              </a:ext>
            </a:extLst>
          </p:cNvPr>
          <p:cNvSpPr/>
          <p:nvPr/>
        </p:nvSpPr>
        <p:spPr bwMode="auto">
          <a:xfrm>
            <a:off x="7195455" y="2339962"/>
            <a:ext cx="4814615" cy="1715018"/>
          </a:xfrm>
          <a:prstGeom prst="roundRect">
            <a:avLst>
              <a:gd name="adj" fmla="val 7040"/>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a:extLst>
              <a:ext uri="{FF2B5EF4-FFF2-40B4-BE49-F238E27FC236}">
                <a16:creationId xmlns:a16="http://schemas.microsoft.com/office/drawing/2014/main" id="{25785690-4131-6970-D882-4D34AFB4FFF2}"/>
              </a:ext>
            </a:extLst>
          </p:cNvPr>
          <p:cNvSpPr txBox="1"/>
          <p:nvPr/>
        </p:nvSpPr>
        <p:spPr bwMode="auto">
          <a:xfrm>
            <a:off x="7284832" y="2790240"/>
            <a:ext cx="4725238" cy="1200329"/>
          </a:xfrm>
          <a:prstGeom prst="rect">
            <a:avLst/>
          </a:prstGeom>
          <a:noFill/>
        </p:spPr>
        <p:txBody>
          <a:bodyPr wrap="square" rtlCol="0">
            <a:spAutoFit/>
          </a:bodyPr>
          <a:lstStyle/>
          <a:p>
            <a:pPr marL="285764" indent="-285764" defTabSz="914446">
              <a:buFont typeface="Arial" panose="020B0604020202020204" pitchFamily="34" charset="0"/>
              <a:buChar char="•"/>
              <a:defRPr/>
            </a:pPr>
            <a:r>
              <a:rPr lang="fr-FR" sz="1200" b="1" dirty="0">
                <a:solidFill>
                  <a:srgbClr val="ED7D31"/>
                </a:solidFill>
                <a:latin typeface="Calibri" panose="020F0502020204030204"/>
              </a:rPr>
              <a:t>UFR Lettres et Sciences Humaines</a:t>
            </a:r>
          </a:p>
          <a:p>
            <a:pPr marL="285764" indent="-285764" defTabSz="914446">
              <a:buFont typeface="Arial" panose="020B0604020202020204" pitchFamily="34" charset="0"/>
              <a:buChar char="•"/>
              <a:defRPr/>
            </a:pPr>
            <a:r>
              <a:rPr lang="fr-FR" sz="1200" b="1" dirty="0">
                <a:solidFill>
                  <a:srgbClr val="ED7D31"/>
                </a:solidFill>
                <a:latin typeface="Calibri" panose="020F0502020204030204"/>
              </a:rPr>
              <a:t>UFR Sciences de l'Homme et de la Société</a:t>
            </a:r>
          </a:p>
          <a:p>
            <a:pPr marL="285764" indent="-285764" defTabSz="914446">
              <a:buFont typeface="Arial" panose="020B0604020202020204" pitchFamily="34" charset="0"/>
              <a:buChar char="•"/>
              <a:defRPr/>
            </a:pPr>
            <a:r>
              <a:rPr lang="fr-FR" sz="1200" b="1" dirty="0">
                <a:solidFill>
                  <a:srgbClr val="ED7D31"/>
                </a:solidFill>
                <a:latin typeface="Calibri" panose="020F0502020204030204"/>
              </a:rPr>
              <a:t>UFR Sciences et Techniques des Activités Physiques et Sportives</a:t>
            </a:r>
          </a:p>
          <a:p>
            <a:pPr marL="285764" indent="-285764" defTabSz="914446">
              <a:buFont typeface="Arial" panose="020B0604020202020204" pitchFamily="34" charset="0"/>
              <a:buChar char="•"/>
              <a:defRPr/>
            </a:pPr>
            <a:r>
              <a:rPr lang="fr-FR" sz="1200" b="1" dirty="0">
                <a:solidFill>
                  <a:srgbClr val="ED7D31"/>
                </a:solidFill>
                <a:latin typeface="Calibri" panose="020F0502020204030204"/>
              </a:rPr>
              <a:t>UFR Sciences et Techniques</a:t>
            </a:r>
          </a:p>
          <a:p>
            <a:pPr marL="285764" indent="-285764" defTabSz="914446">
              <a:buFont typeface="Arial" panose="020B0604020202020204" pitchFamily="34" charset="0"/>
              <a:buChar char="•"/>
              <a:defRPr/>
            </a:pPr>
            <a:r>
              <a:rPr lang="fr-FR" sz="1200" b="1" dirty="0">
                <a:solidFill>
                  <a:srgbClr val="ED7D31"/>
                </a:solidFill>
                <a:latin typeface="Calibri" panose="020F0502020204030204"/>
              </a:rPr>
              <a:t>Institut National Supérieur du Professorat et de l'Éducation (INSPE)</a:t>
            </a:r>
          </a:p>
          <a:p>
            <a:pPr marL="285764" indent="-285764" defTabSz="914446">
              <a:buFont typeface="Arial" panose="020B0604020202020204" pitchFamily="34" charset="0"/>
              <a:buChar char="•"/>
              <a:defRPr/>
            </a:pPr>
            <a:r>
              <a:rPr lang="fr-FR" sz="1200" b="1" dirty="0">
                <a:solidFill>
                  <a:srgbClr val="ED7D31"/>
                </a:solidFill>
                <a:latin typeface="Calibri" panose="020F0502020204030204"/>
              </a:rPr>
              <a:t>Institut Universitaire de Technologie (IUT) de Rouen</a:t>
            </a:r>
            <a:endParaRPr lang="fr-FR" b="1" dirty="0">
              <a:solidFill>
                <a:srgbClr val="ED7D31"/>
              </a:solidFill>
              <a:latin typeface="Calibri" panose="020F0502020204030204"/>
            </a:endParaRPr>
          </a:p>
        </p:txBody>
      </p:sp>
      <p:sp>
        <p:nvSpPr>
          <p:cNvPr id="67" name="ZoneTexte 66">
            <a:extLst>
              <a:ext uri="{FF2B5EF4-FFF2-40B4-BE49-F238E27FC236}">
                <a16:creationId xmlns:a16="http://schemas.microsoft.com/office/drawing/2014/main" id="{ABBA627E-CC9C-830F-8CEF-6B1F9F66F43C}"/>
              </a:ext>
            </a:extLst>
          </p:cNvPr>
          <p:cNvSpPr txBox="1"/>
          <p:nvPr/>
        </p:nvSpPr>
        <p:spPr bwMode="auto">
          <a:xfrm>
            <a:off x="8034386" y="2380434"/>
            <a:ext cx="3370921" cy="369332"/>
          </a:xfrm>
          <a:prstGeom prst="rect">
            <a:avLst/>
          </a:prstGeom>
          <a:noFill/>
        </p:spPr>
        <p:txBody>
          <a:bodyPr wrap="square" rtlCol="0">
            <a:spAutoFit/>
          </a:bodyPr>
          <a:lstStyle/>
          <a:p>
            <a:pPr algn="ctr" defTabSz="914446">
              <a:defRPr/>
            </a:pPr>
            <a:r>
              <a:rPr lang="fr-FR" b="1" dirty="0">
                <a:solidFill>
                  <a:schemeClr val="bg1"/>
                </a:solidFill>
                <a:latin typeface="Calibri" panose="020F0502020204030204"/>
              </a:rPr>
              <a:t>Campus de Mont-Saint-Aignan</a:t>
            </a:r>
            <a:endParaRPr lang="fr-FR" sz="2800" b="1" dirty="0">
              <a:solidFill>
                <a:schemeClr val="bg1"/>
              </a:solidFill>
              <a:latin typeface="Calibri" panose="020F0502020204030204"/>
            </a:endParaRPr>
          </a:p>
        </p:txBody>
      </p:sp>
      <p:cxnSp>
        <p:nvCxnSpPr>
          <p:cNvPr id="69" name="Connecteur droit 68">
            <a:extLst>
              <a:ext uri="{FF2B5EF4-FFF2-40B4-BE49-F238E27FC236}">
                <a16:creationId xmlns:a16="http://schemas.microsoft.com/office/drawing/2014/main" id="{D9051592-394E-FB7F-FC8D-F2E353E96B53}"/>
              </a:ext>
            </a:extLst>
          </p:cNvPr>
          <p:cNvCxnSpPr/>
          <p:nvPr/>
        </p:nvCxnSpPr>
        <p:spPr>
          <a:xfrm>
            <a:off x="8337620" y="2766134"/>
            <a:ext cx="2764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 coins arrondis 69">
            <a:extLst>
              <a:ext uri="{FF2B5EF4-FFF2-40B4-BE49-F238E27FC236}">
                <a16:creationId xmlns:a16="http://schemas.microsoft.com/office/drawing/2014/main" id="{2674E1A6-C233-703D-A664-60E4807E5E46}"/>
              </a:ext>
            </a:extLst>
          </p:cNvPr>
          <p:cNvSpPr/>
          <p:nvPr/>
        </p:nvSpPr>
        <p:spPr bwMode="auto">
          <a:xfrm>
            <a:off x="7483882" y="534883"/>
            <a:ext cx="4092767" cy="1421355"/>
          </a:xfrm>
          <a:prstGeom prst="roundRect">
            <a:avLst>
              <a:gd name="adj" fmla="val 7911"/>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a:extLst>
              <a:ext uri="{FF2B5EF4-FFF2-40B4-BE49-F238E27FC236}">
                <a16:creationId xmlns:a16="http://schemas.microsoft.com/office/drawing/2014/main" id="{E79DBD7A-D88F-7203-2D0E-A201F3FD1BF3}"/>
              </a:ext>
            </a:extLst>
          </p:cNvPr>
          <p:cNvSpPr txBox="1"/>
          <p:nvPr/>
        </p:nvSpPr>
        <p:spPr bwMode="auto">
          <a:xfrm>
            <a:off x="7573259" y="985160"/>
            <a:ext cx="4635861" cy="830997"/>
          </a:xfrm>
          <a:prstGeom prst="rect">
            <a:avLst/>
          </a:prstGeom>
          <a:noFill/>
        </p:spPr>
        <p:txBody>
          <a:bodyPr wrap="square" rtlCol="0">
            <a:spAutoFit/>
          </a:bodyPr>
          <a:lstStyle/>
          <a:p>
            <a:pPr marL="171459" indent="-171459" defTabSz="914446">
              <a:buFont typeface="Arial" panose="020B0604020202020204" pitchFamily="34" charset="0"/>
              <a:buChar char="•"/>
              <a:defRPr/>
            </a:pPr>
            <a:r>
              <a:rPr lang="fr-FR" sz="1200" b="1" dirty="0">
                <a:solidFill>
                  <a:srgbClr val="ED7D31"/>
                </a:solidFill>
                <a:latin typeface="Calibri" panose="020F0502020204030204"/>
              </a:rPr>
              <a:t>UFR Droit, Économie et Science Politique</a:t>
            </a:r>
          </a:p>
          <a:p>
            <a:pPr marL="171459" indent="-171459" defTabSz="914446">
              <a:buFont typeface="Arial" panose="020B0604020202020204" pitchFamily="34" charset="0"/>
              <a:buChar char="•"/>
              <a:defRPr/>
            </a:pPr>
            <a:r>
              <a:rPr lang="fr-FR" sz="1200" b="1" dirty="0">
                <a:solidFill>
                  <a:srgbClr val="ED7D31"/>
                </a:solidFill>
                <a:latin typeface="Calibri" panose="020F0502020204030204"/>
              </a:rPr>
              <a:t>IAE – École universitaire de management</a:t>
            </a:r>
          </a:p>
          <a:p>
            <a:pPr marL="171459" indent="-171459" defTabSz="914446">
              <a:buFont typeface="Arial" panose="020B0604020202020204" pitchFamily="34" charset="0"/>
              <a:buChar char="•"/>
              <a:defRPr/>
            </a:pPr>
            <a:r>
              <a:rPr lang="fr-FR" sz="1200" b="1" dirty="0">
                <a:solidFill>
                  <a:srgbClr val="ED7D31"/>
                </a:solidFill>
                <a:latin typeface="Calibri" panose="020F0502020204030204"/>
              </a:rPr>
              <a:t>Institut de Préparation à l'Administration Générale (IPAG)</a:t>
            </a:r>
          </a:p>
          <a:p>
            <a:pPr marL="171459" indent="-171459" defTabSz="914446">
              <a:buFont typeface="Arial" panose="020B0604020202020204" pitchFamily="34" charset="0"/>
              <a:buChar char="•"/>
              <a:defRPr/>
            </a:pPr>
            <a:r>
              <a:rPr lang="fr-FR" sz="1200" b="1" dirty="0">
                <a:solidFill>
                  <a:srgbClr val="ED7D31"/>
                </a:solidFill>
                <a:latin typeface="Calibri" panose="020F0502020204030204"/>
              </a:rPr>
              <a:t>IUT de Rouen</a:t>
            </a:r>
          </a:p>
        </p:txBody>
      </p:sp>
      <p:sp>
        <p:nvSpPr>
          <p:cNvPr id="72" name="ZoneTexte 71">
            <a:extLst>
              <a:ext uri="{FF2B5EF4-FFF2-40B4-BE49-F238E27FC236}">
                <a16:creationId xmlns:a16="http://schemas.microsoft.com/office/drawing/2014/main" id="{28E8F0BE-CBDB-A6E1-7815-4C9F83F616BB}"/>
              </a:ext>
            </a:extLst>
          </p:cNvPr>
          <p:cNvSpPr txBox="1"/>
          <p:nvPr/>
        </p:nvSpPr>
        <p:spPr bwMode="auto">
          <a:xfrm>
            <a:off x="8070402" y="575356"/>
            <a:ext cx="2919725" cy="369332"/>
          </a:xfrm>
          <a:prstGeom prst="rect">
            <a:avLst/>
          </a:prstGeom>
          <a:noFill/>
        </p:spPr>
        <p:txBody>
          <a:bodyPr wrap="square" rtlCol="0">
            <a:spAutoFit/>
          </a:bodyPr>
          <a:lstStyle/>
          <a:p>
            <a:pPr algn="ctr" defTabSz="914446">
              <a:defRPr/>
            </a:pPr>
            <a:r>
              <a:rPr lang="fr-FR" b="1" dirty="0">
                <a:solidFill>
                  <a:schemeClr val="bg1"/>
                </a:solidFill>
                <a:latin typeface="Calibri" panose="020F0502020204030204"/>
              </a:rPr>
              <a:t>Campus Pasteur </a:t>
            </a: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fr-FR" b="1" dirty="0">
                <a:solidFill>
                  <a:schemeClr val="bg1"/>
                </a:solidFill>
                <a:latin typeface="Calibri" panose="020F0502020204030204"/>
              </a:rPr>
              <a:t>Rouen</a:t>
            </a:r>
            <a:endParaRPr lang="fr-FR" sz="2800" b="1" dirty="0">
              <a:solidFill>
                <a:schemeClr val="bg1"/>
              </a:solidFill>
              <a:latin typeface="Calibri" panose="020F0502020204030204"/>
            </a:endParaRPr>
          </a:p>
        </p:txBody>
      </p:sp>
      <p:cxnSp>
        <p:nvCxnSpPr>
          <p:cNvPr id="73" name="Connecteur droit 72">
            <a:extLst>
              <a:ext uri="{FF2B5EF4-FFF2-40B4-BE49-F238E27FC236}">
                <a16:creationId xmlns:a16="http://schemas.microsoft.com/office/drawing/2014/main" id="{B24A2026-6F5E-1300-E1C6-6E998C1F7C54}"/>
              </a:ext>
            </a:extLst>
          </p:cNvPr>
          <p:cNvCxnSpPr>
            <a:cxnSpLocks/>
          </p:cNvCxnSpPr>
          <p:nvPr/>
        </p:nvCxnSpPr>
        <p:spPr bwMode="auto">
          <a:xfrm flipV="1">
            <a:off x="8508963" y="961055"/>
            <a:ext cx="2049859" cy="25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Rectangle : coins arrondis 79">
            <a:extLst>
              <a:ext uri="{FF2B5EF4-FFF2-40B4-BE49-F238E27FC236}">
                <a16:creationId xmlns:a16="http://schemas.microsoft.com/office/drawing/2014/main" id="{989EA535-3190-6BAE-E32A-681024BB5805}"/>
              </a:ext>
            </a:extLst>
          </p:cNvPr>
          <p:cNvSpPr/>
          <p:nvPr/>
        </p:nvSpPr>
        <p:spPr bwMode="auto">
          <a:xfrm>
            <a:off x="7543823" y="4437909"/>
            <a:ext cx="4296639" cy="1425231"/>
          </a:xfrm>
          <a:prstGeom prst="roundRect">
            <a:avLst>
              <a:gd name="adj" fmla="val 6152"/>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ZoneTexte 80">
            <a:extLst>
              <a:ext uri="{FF2B5EF4-FFF2-40B4-BE49-F238E27FC236}">
                <a16:creationId xmlns:a16="http://schemas.microsoft.com/office/drawing/2014/main" id="{29B51B88-058A-5036-6D43-D56C5B9AC987}"/>
              </a:ext>
            </a:extLst>
          </p:cNvPr>
          <p:cNvSpPr txBox="1"/>
          <p:nvPr/>
        </p:nvSpPr>
        <p:spPr bwMode="auto">
          <a:xfrm>
            <a:off x="7543823" y="5179935"/>
            <a:ext cx="4635861" cy="646331"/>
          </a:xfrm>
          <a:prstGeom prst="rect">
            <a:avLst/>
          </a:prstGeom>
          <a:noFill/>
        </p:spPr>
        <p:txBody>
          <a:bodyPr wrap="square" rtlCol="0">
            <a:spAutoFit/>
          </a:bodyPr>
          <a:lstStyle/>
          <a:p>
            <a:pPr marL="171459" indent="-171459" defTabSz="914446">
              <a:buFont typeface="Arial" panose="020B0604020202020204" pitchFamily="34" charset="0"/>
              <a:buChar char="•"/>
              <a:defRPr/>
            </a:pPr>
            <a:r>
              <a:rPr lang="fr-FR" sz="1200" b="1" dirty="0">
                <a:solidFill>
                  <a:srgbClr val="ED7D31"/>
                </a:solidFill>
                <a:latin typeface="Calibri" panose="020F0502020204030204"/>
              </a:rPr>
              <a:t>UFR Sciences et Techniques</a:t>
            </a:r>
          </a:p>
          <a:p>
            <a:pPr marL="171459" indent="-171459" defTabSz="914446">
              <a:buFont typeface="Arial" panose="020B0604020202020204" pitchFamily="34" charset="0"/>
              <a:buChar char="•"/>
              <a:defRPr/>
            </a:pPr>
            <a:r>
              <a:rPr lang="fr-FR" sz="1200" b="1" dirty="0">
                <a:solidFill>
                  <a:srgbClr val="ED7D31"/>
                </a:solidFill>
                <a:latin typeface="Calibri" panose="020F0502020204030204"/>
              </a:rPr>
              <a:t>École Supérieure d'</a:t>
            </a:r>
            <a:r>
              <a:rPr lang="fr-FR" sz="1200" b="1" dirty="0" err="1">
                <a:solidFill>
                  <a:srgbClr val="ED7D31"/>
                </a:solidFill>
                <a:latin typeface="Calibri" panose="020F0502020204030204"/>
              </a:rPr>
              <a:t>Ingénieur.e.s</a:t>
            </a:r>
            <a:r>
              <a:rPr lang="fr-FR" sz="1200" b="1" dirty="0">
                <a:solidFill>
                  <a:srgbClr val="ED7D31"/>
                </a:solidFill>
                <a:latin typeface="Calibri" panose="020F0502020204030204"/>
              </a:rPr>
              <a:t> en Technologies innovantes (</a:t>
            </a:r>
            <a:r>
              <a:rPr lang="fr-FR" sz="1200" b="1" dirty="0" err="1">
                <a:solidFill>
                  <a:srgbClr val="ED7D31"/>
                </a:solidFill>
                <a:latin typeface="Calibri" panose="020F0502020204030204"/>
              </a:rPr>
              <a:t>ESITech</a:t>
            </a:r>
            <a:r>
              <a:rPr lang="fr-FR" sz="1200" b="1" dirty="0">
                <a:solidFill>
                  <a:srgbClr val="ED7D31"/>
                </a:solidFill>
                <a:latin typeface="Calibri" panose="020F0502020204030204"/>
              </a:rPr>
              <a:t>)</a:t>
            </a:r>
          </a:p>
        </p:txBody>
      </p:sp>
      <p:sp>
        <p:nvSpPr>
          <p:cNvPr id="82" name="ZoneTexte 81">
            <a:extLst>
              <a:ext uri="{FF2B5EF4-FFF2-40B4-BE49-F238E27FC236}">
                <a16:creationId xmlns:a16="http://schemas.microsoft.com/office/drawing/2014/main" id="{731F1134-46A9-23AF-0C48-BD98919D593E}"/>
              </a:ext>
            </a:extLst>
          </p:cNvPr>
          <p:cNvSpPr txBox="1"/>
          <p:nvPr/>
        </p:nvSpPr>
        <p:spPr bwMode="auto">
          <a:xfrm>
            <a:off x="7310888" y="4474786"/>
            <a:ext cx="4635861" cy="646331"/>
          </a:xfrm>
          <a:prstGeom prst="rect">
            <a:avLst/>
          </a:prstGeom>
          <a:noFill/>
        </p:spPr>
        <p:txBody>
          <a:bodyPr wrap="square" rtlCol="0">
            <a:spAutoFit/>
          </a:bodyPr>
          <a:lstStyle/>
          <a:p>
            <a:pPr algn="ctr" defTabSz="914446">
              <a:defRPr/>
            </a:pP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Campus Sciences et Ingénierie</a:t>
            </a:r>
          </a:p>
          <a:p>
            <a:pPr algn="ctr" defTabSz="914446">
              <a:defRPr/>
            </a:pP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Le </a:t>
            </a:r>
            <a:r>
              <a:rPr lang="fr-FR" b="1" spc="-1" dirty="0" err="1">
                <a:solidFill>
                  <a:srgbClr val="FFFFFF"/>
                </a:solidFill>
                <a:latin typeface="Calibri" panose="020F0502020204030204" pitchFamily="34" charset="0"/>
                <a:ea typeface="Calibri" panose="020F0502020204030204" pitchFamily="34" charset="0"/>
                <a:cs typeface="Calibri" panose="020F0502020204030204" pitchFamily="34" charset="0"/>
              </a:rPr>
              <a:t>Madrillet</a:t>
            </a: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 - Saint-Étienne du Rouvray</a:t>
            </a:r>
            <a:endParaRPr lang="fr-FR" b="1" spc="-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3" name="Connecteur droit 82">
            <a:extLst>
              <a:ext uri="{FF2B5EF4-FFF2-40B4-BE49-F238E27FC236}">
                <a16:creationId xmlns:a16="http://schemas.microsoft.com/office/drawing/2014/main" id="{5402033D-FF83-E06E-318A-C40A9882F993}"/>
              </a:ext>
            </a:extLst>
          </p:cNvPr>
          <p:cNvCxnSpPr/>
          <p:nvPr/>
        </p:nvCxnSpPr>
        <p:spPr bwMode="auto">
          <a:xfrm>
            <a:off x="8280478" y="5143059"/>
            <a:ext cx="2764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Rectangle : coins arrondis 102">
            <a:extLst>
              <a:ext uri="{FF2B5EF4-FFF2-40B4-BE49-F238E27FC236}">
                <a16:creationId xmlns:a16="http://schemas.microsoft.com/office/drawing/2014/main" id="{C240CD77-2091-EE04-3F68-0250F389655A}"/>
              </a:ext>
            </a:extLst>
          </p:cNvPr>
          <p:cNvSpPr/>
          <p:nvPr/>
        </p:nvSpPr>
        <p:spPr bwMode="auto">
          <a:xfrm>
            <a:off x="983432" y="871966"/>
            <a:ext cx="2956847" cy="1080258"/>
          </a:xfrm>
          <a:prstGeom prst="roundRect">
            <a:avLst>
              <a:gd name="adj" fmla="val 7497"/>
            </a:avLst>
          </a:prstGeom>
          <a:solidFill>
            <a:schemeClr val="accent2">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a:extLst>
              <a:ext uri="{FF2B5EF4-FFF2-40B4-BE49-F238E27FC236}">
                <a16:creationId xmlns:a16="http://schemas.microsoft.com/office/drawing/2014/main" id="{ED83EF13-4938-0DDB-B9A2-2AB3757D0B9F}"/>
              </a:ext>
            </a:extLst>
          </p:cNvPr>
          <p:cNvSpPr txBox="1"/>
          <p:nvPr/>
        </p:nvSpPr>
        <p:spPr bwMode="auto">
          <a:xfrm>
            <a:off x="1440208" y="1408879"/>
            <a:ext cx="1746943" cy="461665"/>
          </a:xfrm>
          <a:prstGeom prst="rect">
            <a:avLst/>
          </a:prstGeom>
          <a:noFill/>
        </p:spPr>
        <p:txBody>
          <a:bodyPr wrap="square" rtlCol="0">
            <a:spAutoFit/>
          </a:bodyPr>
          <a:lstStyle/>
          <a:p>
            <a:pPr marL="285764" indent="-285764" defTabSz="914446">
              <a:buFont typeface="Arial" panose="020B0604020202020204" pitchFamily="34" charset="0"/>
              <a:buChar char="•"/>
              <a:defRPr/>
            </a:pPr>
            <a:r>
              <a:rPr lang="fr-FR" sz="1200" b="1" dirty="0">
                <a:solidFill>
                  <a:schemeClr val="tx2">
                    <a:lumMod val="75000"/>
                  </a:schemeClr>
                </a:solidFill>
                <a:latin typeface="Calibri" panose="020F0502020204030204"/>
              </a:rPr>
              <a:t>Antenne UFR Santé</a:t>
            </a:r>
          </a:p>
          <a:p>
            <a:pPr marL="285764" indent="-285764" defTabSz="914446">
              <a:buFont typeface="Arial" panose="020B0604020202020204" pitchFamily="34" charset="0"/>
              <a:buChar char="•"/>
              <a:defRPr/>
            </a:pPr>
            <a:r>
              <a:rPr lang="fr-FR" sz="1200" b="1" dirty="0">
                <a:solidFill>
                  <a:schemeClr val="tx2">
                    <a:lumMod val="75000"/>
                  </a:schemeClr>
                </a:solidFill>
                <a:latin typeface="Calibri" panose="020F0502020204030204"/>
              </a:rPr>
              <a:t>Antenne INSPE</a:t>
            </a:r>
          </a:p>
        </p:txBody>
      </p:sp>
      <p:sp>
        <p:nvSpPr>
          <p:cNvPr id="105" name="ZoneTexte 104">
            <a:extLst>
              <a:ext uri="{FF2B5EF4-FFF2-40B4-BE49-F238E27FC236}">
                <a16:creationId xmlns:a16="http://schemas.microsoft.com/office/drawing/2014/main" id="{C991CB06-9534-2CF1-6AE2-9895782AB178}"/>
              </a:ext>
            </a:extLst>
          </p:cNvPr>
          <p:cNvSpPr txBox="1"/>
          <p:nvPr/>
        </p:nvSpPr>
        <p:spPr bwMode="auto">
          <a:xfrm>
            <a:off x="1393311" y="908263"/>
            <a:ext cx="2009220" cy="369332"/>
          </a:xfrm>
          <a:prstGeom prst="rect">
            <a:avLst/>
          </a:prstGeom>
          <a:noFill/>
        </p:spPr>
        <p:txBody>
          <a:bodyPr wrap="square" rtlCol="0">
            <a:spAutoFit/>
          </a:bodyPr>
          <a:lstStyle/>
          <a:p>
            <a:pPr algn="ctr" defTabSz="914446">
              <a:defRPr/>
            </a:pP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Antenne du Havre</a:t>
            </a:r>
            <a:endParaRPr lang="fr-FR" b="1" spc="-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06" name="Connecteur droit 105">
            <a:extLst>
              <a:ext uri="{FF2B5EF4-FFF2-40B4-BE49-F238E27FC236}">
                <a16:creationId xmlns:a16="http://schemas.microsoft.com/office/drawing/2014/main" id="{58A44300-BC7E-FBEA-A169-0C356359CA58}"/>
              </a:ext>
            </a:extLst>
          </p:cNvPr>
          <p:cNvCxnSpPr/>
          <p:nvPr/>
        </p:nvCxnSpPr>
        <p:spPr bwMode="auto">
          <a:xfrm>
            <a:off x="1078884" y="1340768"/>
            <a:ext cx="2764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Rectangle : coins arrondis 106">
            <a:extLst>
              <a:ext uri="{FF2B5EF4-FFF2-40B4-BE49-F238E27FC236}">
                <a16:creationId xmlns:a16="http://schemas.microsoft.com/office/drawing/2014/main" id="{E36EDC72-0E2E-AF71-70AA-04F4B5B2431A}"/>
              </a:ext>
            </a:extLst>
          </p:cNvPr>
          <p:cNvSpPr/>
          <p:nvPr/>
        </p:nvSpPr>
        <p:spPr bwMode="auto">
          <a:xfrm>
            <a:off x="477154" y="2082663"/>
            <a:ext cx="4092767" cy="877255"/>
          </a:xfrm>
          <a:prstGeom prst="roundRect">
            <a:avLst>
              <a:gd name="adj" fmla="val 9067"/>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a:extLst>
              <a:ext uri="{FF2B5EF4-FFF2-40B4-BE49-F238E27FC236}">
                <a16:creationId xmlns:a16="http://schemas.microsoft.com/office/drawing/2014/main" id="{062C341E-1EA3-3C4E-0995-EB718CA4B994}"/>
              </a:ext>
            </a:extLst>
          </p:cNvPr>
          <p:cNvSpPr txBox="1"/>
          <p:nvPr/>
        </p:nvSpPr>
        <p:spPr bwMode="auto">
          <a:xfrm>
            <a:off x="1065466" y="2615432"/>
            <a:ext cx="2764450" cy="276999"/>
          </a:xfrm>
          <a:prstGeom prst="rect">
            <a:avLst/>
          </a:prstGeom>
          <a:noFill/>
        </p:spPr>
        <p:txBody>
          <a:bodyPr wrap="square" rtlCol="0">
            <a:spAutoFit/>
          </a:bodyPr>
          <a:lstStyle/>
          <a:p>
            <a:pPr marL="171459" indent="-171459" algn="ctr" defTabSz="914446">
              <a:buFont typeface="Arial" panose="020B0604020202020204" pitchFamily="34" charset="0"/>
              <a:buChar char="•"/>
              <a:defRPr/>
            </a:pPr>
            <a:r>
              <a:rPr lang="fr-FR" sz="1200" b="1" dirty="0">
                <a:solidFill>
                  <a:srgbClr val="ED7D31"/>
                </a:solidFill>
                <a:latin typeface="Calibri" panose="020F0502020204030204"/>
              </a:rPr>
              <a:t>UFR de Santé</a:t>
            </a:r>
          </a:p>
        </p:txBody>
      </p:sp>
      <p:sp>
        <p:nvSpPr>
          <p:cNvPr id="109" name="ZoneTexte 108">
            <a:extLst>
              <a:ext uri="{FF2B5EF4-FFF2-40B4-BE49-F238E27FC236}">
                <a16:creationId xmlns:a16="http://schemas.microsoft.com/office/drawing/2014/main" id="{929D9360-3059-AF6A-569D-96EF5BF1D049}"/>
              </a:ext>
            </a:extLst>
          </p:cNvPr>
          <p:cNvSpPr txBox="1"/>
          <p:nvPr/>
        </p:nvSpPr>
        <p:spPr bwMode="auto">
          <a:xfrm>
            <a:off x="650838" y="2127542"/>
            <a:ext cx="3701974" cy="369332"/>
          </a:xfrm>
          <a:prstGeom prst="rect">
            <a:avLst/>
          </a:prstGeom>
          <a:noFill/>
        </p:spPr>
        <p:txBody>
          <a:bodyPr wrap="square" rtlCol="0">
            <a:spAutoFit/>
          </a:bodyPr>
          <a:lstStyle/>
          <a:p>
            <a:pPr algn="ctr" defTabSz="914446">
              <a:defRPr/>
            </a:pP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Campus Santé - Martainville - Rouen</a:t>
            </a:r>
            <a:endParaRPr lang="fr-FR" b="1" spc="-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10" name="Connecteur droit 109">
            <a:extLst>
              <a:ext uri="{FF2B5EF4-FFF2-40B4-BE49-F238E27FC236}">
                <a16:creationId xmlns:a16="http://schemas.microsoft.com/office/drawing/2014/main" id="{F007B100-B83E-CFC1-162C-6227773584D0}"/>
              </a:ext>
            </a:extLst>
          </p:cNvPr>
          <p:cNvCxnSpPr/>
          <p:nvPr/>
        </p:nvCxnSpPr>
        <p:spPr bwMode="auto">
          <a:xfrm>
            <a:off x="1119600" y="2507206"/>
            <a:ext cx="2764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Rectangle : coins arrondis 110">
            <a:extLst>
              <a:ext uri="{FF2B5EF4-FFF2-40B4-BE49-F238E27FC236}">
                <a16:creationId xmlns:a16="http://schemas.microsoft.com/office/drawing/2014/main" id="{56DD1519-E483-208D-C672-747D14CFE421}"/>
              </a:ext>
            </a:extLst>
          </p:cNvPr>
          <p:cNvSpPr/>
          <p:nvPr/>
        </p:nvSpPr>
        <p:spPr bwMode="auto">
          <a:xfrm>
            <a:off x="351538" y="4128965"/>
            <a:ext cx="4092767" cy="1538595"/>
          </a:xfrm>
          <a:prstGeom prst="roundRect">
            <a:avLst>
              <a:gd name="adj" fmla="val 6762"/>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ZoneTexte 111">
            <a:extLst>
              <a:ext uri="{FF2B5EF4-FFF2-40B4-BE49-F238E27FC236}">
                <a16:creationId xmlns:a16="http://schemas.microsoft.com/office/drawing/2014/main" id="{4E09C6D4-B8FD-A412-7F0B-570FFD0F9BF2}"/>
              </a:ext>
            </a:extLst>
          </p:cNvPr>
          <p:cNvSpPr txBox="1"/>
          <p:nvPr/>
        </p:nvSpPr>
        <p:spPr bwMode="auto">
          <a:xfrm>
            <a:off x="1015696" y="4593833"/>
            <a:ext cx="2764450" cy="1015663"/>
          </a:xfrm>
          <a:prstGeom prst="rect">
            <a:avLst/>
          </a:prstGeom>
          <a:noFill/>
        </p:spPr>
        <p:txBody>
          <a:bodyPr wrap="square" rtlCol="0">
            <a:spAutoFit/>
          </a:bodyPr>
          <a:lstStyle/>
          <a:p>
            <a:pPr marL="171459" indent="-171459" defTabSz="914446">
              <a:buFont typeface="Arial" panose="020B0604020202020204" pitchFamily="34" charset="0"/>
              <a:buChar char="•"/>
              <a:defRPr/>
            </a:pPr>
            <a:r>
              <a:rPr lang="fr-FR" sz="1200" b="1" dirty="0">
                <a:solidFill>
                  <a:srgbClr val="ED7D31"/>
                </a:solidFill>
                <a:latin typeface="Calibri" panose="020F0502020204030204"/>
              </a:rPr>
              <a:t>IUT d'Évreux</a:t>
            </a:r>
          </a:p>
          <a:p>
            <a:pPr marL="171459" indent="-171459" defTabSz="914446">
              <a:buFont typeface="Arial" panose="020B0604020202020204" pitchFamily="34" charset="0"/>
              <a:buChar char="•"/>
              <a:defRPr/>
            </a:pPr>
            <a:r>
              <a:rPr lang="fr-FR" sz="1200" b="1" dirty="0">
                <a:solidFill>
                  <a:srgbClr val="ED7D31"/>
                </a:solidFill>
                <a:latin typeface="Calibri" panose="020F0502020204030204"/>
              </a:rPr>
              <a:t>UFR Sciences et Techniques</a:t>
            </a:r>
          </a:p>
          <a:p>
            <a:pPr marL="171459" indent="-171459" defTabSz="914446">
              <a:buFont typeface="Arial" panose="020B0604020202020204" pitchFamily="34" charset="0"/>
              <a:buChar char="•"/>
              <a:defRPr/>
            </a:pPr>
            <a:r>
              <a:rPr lang="fr-FR" sz="1200" b="1" dirty="0">
                <a:solidFill>
                  <a:srgbClr val="ED7D31"/>
                </a:solidFill>
                <a:latin typeface="Calibri" panose="020F0502020204030204"/>
              </a:rPr>
              <a:t>UFR Santé</a:t>
            </a:r>
          </a:p>
          <a:p>
            <a:pPr marL="171459" indent="-171459">
              <a:buFont typeface="Arial" panose="020B0604020202020204" pitchFamily="34" charset="0"/>
              <a:buChar char="•"/>
              <a:defRPr/>
            </a:pPr>
            <a:r>
              <a:rPr lang="fr-FR" sz="1200" b="1" dirty="0">
                <a:solidFill>
                  <a:srgbClr val="ED7D31"/>
                </a:solidFill>
                <a:latin typeface="Calibri" panose="020F0502020204030204"/>
              </a:rPr>
              <a:t>INSPE</a:t>
            </a:r>
          </a:p>
          <a:p>
            <a:pPr marL="171459" indent="-171459" defTabSz="914446">
              <a:buFont typeface="Arial" panose="020B0604020202020204" pitchFamily="34" charset="0"/>
              <a:buChar char="•"/>
              <a:defRPr/>
            </a:pPr>
            <a:r>
              <a:rPr lang="fr-FR" sz="1200" b="1" dirty="0">
                <a:solidFill>
                  <a:srgbClr val="ED7D31"/>
                </a:solidFill>
                <a:latin typeface="Calibri" panose="020F0502020204030204"/>
              </a:rPr>
              <a:t>La Musse</a:t>
            </a:r>
          </a:p>
        </p:txBody>
      </p:sp>
      <p:sp>
        <p:nvSpPr>
          <p:cNvPr id="113" name="ZoneTexte 112">
            <a:extLst>
              <a:ext uri="{FF2B5EF4-FFF2-40B4-BE49-F238E27FC236}">
                <a16:creationId xmlns:a16="http://schemas.microsoft.com/office/drawing/2014/main" id="{0A2D3171-1D5F-9611-66A1-D74F13A9EFF9}"/>
              </a:ext>
            </a:extLst>
          </p:cNvPr>
          <p:cNvSpPr txBox="1"/>
          <p:nvPr/>
        </p:nvSpPr>
        <p:spPr bwMode="auto">
          <a:xfrm>
            <a:off x="118603" y="4165842"/>
            <a:ext cx="4635861" cy="369332"/>
          </a:xfrm>
          <a:prstGeom prst="rect">
            <a:avLst/>
          </a:prstGeom>
          <a:noFill/>
        </p:spPr>
        <p:txBody>
          <a:bodyPr wrap="square" rtlCol="0">
            <a:spAutoFit/>
          </a:bodyPr>
          <a:lstStyle/>
          <a:p>
            <a:pPr algn="ctr" defTabSz="914446">
              <a:defRPr/>
            </a:pP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Campus d’Évreux - Navarre &amp; Tilly</a:t>
            </a:r>
            <a:endParaRPr lang="fr-FR" b="1" spc="-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14" name="Connecteur droit 113">
            <a:extLst>
              <a:ext uri="{FF2B5EF4-FFF2-40B4-BE49-F238E27FC236}">
                <a16:creationId xmlns:a16="http://schemas.microsoft.com/office/drawing/2014/main" id="{E984B24E-5178-BABC-FDD3-0D1B4C467C65}"/>
              </a:ext>
            </a:extLst>
          </p:cNvPr>
          <p:cNvCxnSpPr/>
          <p:nvPr/>
        </p:nvCxnSpPr>
        <p:spPr bwMode="auto">
          <a:xfrm>
            <a:off x="1042374" y="4541455"/>
            <a:ext cx="2764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Rectangle : coins arrondis 118">
            <a:extLst>
              <a:ext uri="{FF2B5EF4-FFF2-40B4-BE49-F238E27FC236}">
                <a16:creationId xmlns:a16="http://schemas.microsoft.com/office/drawing/2014/main" id="{91CE2A96-F88E-ABDA-D63F-874ABAC23B7A}"/>
              </a:ext>
            </a:extLst>
          </p:cNvPr>
          <p:cNvSpPr/>
          <p:nvPr/>
        </p:nvSpPr>
        <p:spPr bwMode="auto">
          <a:xfrm>
            <a:off x="927203" y="3087570"/>
            <a:ext cx="2956847" cy="905771"/>
          </a:xfrm>
          <a:prstGeom prst="roundRect">
            <a:avLst>
              <a:gd name="adj" fmla="val 7834"/>
            </a:avLst>
          </a:prstGeom>
          <a:solidFill>
            <a:schemeClr val="tx1">
              <a:lumMod val="85000"/>
              <a:lumOff val="1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ZoneTexte 119">
            <a:extLst>
              <a:ext uri="{FF2B5EF4-FFF2-40B4-BE49-F238E27FC236}">
                <a16:creationId xmlns:a16="http://schemas.microsoft.com/office/drawing/2014/main" id="{81176180-07CF-038C-1015-030B54C2FC23}"/>
              </a:ext>
            </a:extLst>
          </p:cNvPr>
          <p:cNvSpPr txBox="1"/>
          <p:nvPr/>
        </p:nvSpPr>
        <p:spPr bwMode="auto">
          <a:xfrm>
            <a:off x="1736762" y="3639002"/>
            <a:ext cx="1336234" cy="276999"/>
          </a:xfrm>
          <a:prstGeom prst="rect">
            <a:avLst/>
          </a:prstGeom>
          <a:noFill/>
        </p:spPr>
        <p:txBody>
          <a:bodyPr wrap="square" rtlCol="0">
            <a:spAutoFit/>
          </a:bodyPr>
          <a:lstStyle/>
          <a:p>
            <a:pPr marL="285764" indent="-285764" defTabSz="914446">
              <a:buFont typeface="Arial" panose="020B0604020202020204" pitchFamily="34" charset="0"/>
              <a:buChar char="•"/>
              <a:defRPr/>
            </a:pPr>
            <a:r>
              <a:rPr lang="fr-FR" sz="1200" b="1" dirty="0">
                <a:solidFill>
                  <a:srgbClr val="ED7D31"/>
                </a:solidFill>
                <a:latin typeface="Calibri" panose="020F0502020204030204"/>
              </a:rPr>
              <a:t>IUT de Rouen</a:t>
            </a:r>
          </a:p>
        </p:txBody>
      </p:sp>
      <p:sp>
        <p:nvSpPr>
          <p:cNvPr id="121" name="ZoneTexte 120">
            <a:extLst>
              <a:ext uri="{FF2B5EF4-FFF2-40B4-BE49-F238E27FC236}">
                <a16:creationId xmlns:a16="http://schemas.microsoft.com/office/drawing/2014/main" id="{5C8BFFC6-0550-CD96-A825-A53E58EF5081}"/>
              </a:ext>
            </a:extLst>
          </p:cNvPr>
          <p:cNvSpPr txBox="1"/>
          <p:nvPr/>
        </p:nvSpPr>
        <p:spPr bwMode="auto">
          <a:xfrm>
            <a:off x="1511346" y="3123508"/>
            <a:ext cx="1830491" cy="369332"/>
          </a:xfrm>
          <a:prstGeom prst="rect">
            <a:avLst/>
          </a:prstGeom>
          <a:noFill/>
        </p:spPr>
        <p:txBody>
          <a:bodyPr wrap="square" rtlCol="0">
            <a:spAutoFit/>
          </a:bodyPr>
          <a:lstStyle/>
          <a:p>
            <a:pPr algn="ctr" defTabSz="914446">
              <a:defRPr/>
            </a:pPr>
            <a:r>
              <a:rPr lang="fr-FR" b="1" spc="-1" dirty="0">
                <a:solidFill>
                  <a:srgbClr val="FFFFFF"/>
                </a:solidFill>
                <a:latin typeface="Calibri" panose="020F0502020204030204" pitchFamily="34" charset="0"/>
                <a:ea typeface="Calibri" panose="020F0502020204030204" pitchFamily="34" charset="0"/>
                <a:cs typeface="Calibri" panose="020F0502020204030204" pitchFamily="34" charset="0"/>
              </a:rPr>
              <a:t>Campus d’Elbeuf</a:t>
            </a:r>
            <a:endParaRPr lang="fr-FR" b="1" spc="-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cxnSp>
        <p:nvCxnSpPr>
          <p:cNvPr id="122" name="Connecteur droit 121">
            <a:extLst>
              <a:ext uri="{FF2B5EF4-FFF2-40B4-BE49-F238E27FC236}">
                <a16:creationId xmlns:a16="http://schemas.microsoft.com/office/drawing/2014/main" id="{26B80D73-FFCA-FE6D-F30E-E6406ED613E7}"/>
              </a:ext>
            </a:extLst>
          </p:cNvPr>
          <p:cNvCxnSpPr/>
          <p:nvPr/>
        </p:nvCxnSpPr>
        <p:spPr bwMode="auto">
          <a:xfrm>
            <a:off x="1022654" y="3556371"/>
            <a:ext cx="2764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6" name="Groupe 125">
            <a:extLst>
              <a:ext uri="{FF2B5EF4-FFF2-40B4-BE49-F238E27FC236}">
                <a16:creationId xmlns:a16="http://schemas.microsoft.com/office/drawing/2014/main" id="{D18F876B-F19F-6A3B-760F-58885B066EE3}"/>
              </a:ext>
            </a:extLst>
          </p:cNvPr>
          <p:cNvGrpSpPr/>
          <p:nvPr/>
        </p:nvGrpSpPr>
        <p:grpSpPr>
          <a:xfrm>
            <a:off x="4011704" y="1332309"/>
            <a:ext cx="3414206" cy="4493956"/>
            <a:chOff x="4388897" y="1182022"/>
            <a:chExt cx="3414206" cy="4493956"/>
          </a:xfrm>
        </p:grpSpPr>
        <p:sp>
          <p:nvSpPr>
            <p:cNvPr id="86" name="Rectangle 85">
              <a:hlinkClick r:id="rId3"/>
              <a:extLst>
                <a:ext uri="{FF2B5EF4-FFF2-40B4-BE49-F238E27FC236}">
                  <a16:creationId xmlns:a16="http://schemas.microsoft.com/office/drawing/2014/main" id="{3CCFBC3A-D93A-3E4E-B222-7E0AFEEBF551}"/>
                </a:ext>
              </a:extLst>
            </p:cNvPr>
            <p:cNvSpPr/>
            <p:nvPr/>
          </p:nvSpPr>
          <p:spPr>
            <a:xfrm>
              <a:off x="4388897" y="1182022"/>
              <a:ext cx="3414206" cy="4493956"/>
            </a:xfrm>
            <a:custGeom>
              <a:avLst/>
              <a:gdLst>
                <a:gd name="connsiteX0" fmla="*/ 0 w 5075251"/>
                <a:gd name="connsiteY0" fmla="*/ 0 h 5951765"/>
                <a:gd name="connsiteX1" fmla="*/ 5075251 w 5075251"/>
                <a:gd name="connsiteY1" fmla="*/ 0 h 5951765"/>
                <a:gd name="connsiteX2" fmla="*/ 5075251 w 5075251"/>
                <a:gd name="connsiteY2" fmla="*/ 5951765 h 5951765"/>
                <a:gd name="connsiteX3" fmla="*/ 0 w 5075251"/>
                <a:gd name="connsiteY3" fmla="*/ 5951765 h 5951765"/>
                <a:gd name="connsiteX4" fmla="*/ 0 w 5075251"/>
                <a:gd name="connsiteY4" fmla="*/ 0 h 5951765"/>
                <a:gd name="connsiteX0" fmla="*/ 468923 w 5075251"/>
                <a:gd name="connsiteY0" fmla="*/ 750277 h 5951765"/>
                <a:gd name="connsiteX1" fmla="*/ 5075251 w 5075251"/>
                <a:gd name="connsiteY1" fmla="*/ 0 h 5951765"/>
                <a:gd name="connsiteX2" fmla="*/ 5075251 w 5075251"/>
                <a:gd name="connsiteY2" fmla="*/ 5951765 h 5951765"/>
                <a:gd name="connsiteX3" fmla="*/ 0 w 5075251"/>
                <a:gd name="connsiteY3" fmla="*/ 5951765 h 5951765"/>
                <a:gd name="connsiteX4" fmla="*/ 468923 w 5075251"/>
                <a:gd name="connsiteY4" fmla="*/ 750277 h 5951765"/>
                <a:gd name="connsiteX0" fmla="*/ 468923 w 5075251"/>
                <a:gd name="connsiteY0" fmla="*/ 951535 h 6153023"/>
                <a:gd name="connsiteX1" fmla="*/ 5075251 w 5075251"/>
                <a:gd name="connsiteY1" fmla="*/ 201258 h 6153023"/>
                <a:gd name="connsiteX2" fmla="*/ 5075251 w 5075251"/>
                <a:gd name="connsiteY2" fmla="*/ 6153023 h 6153023"/>
                <a:gd name="connsiteX3" fmla="*/ 0 w 5075251"/>
                <a:gd name="connsiteY3" fmla="*/ 6153023 h 6153023"/>
                <a:gd name="connsiteX4" fmla="*/ 468923 w 5075251"/>
                <a:gd name="connsiteY4" fmla="*/ 951535 h 6153023"/>
                <a:gd name="connsiteX0" fmla="*/ 527066 w 5133394"/>
                <a:gd name="connsiteY0" fmla="*/ 951535 h 6153023"/>
                <a:gd name="connsiteX1" fmla="*/ 5133394 w 5133394"/>
                <a:gd name="connsiteY1" fmla="*/ 201258 h 6153023"/>
                <a:gd name="connsiteX2" fmla="*/ 5133394 w 5133394"/>
                <a:gd name="connsiteY2" fmla="*/ 6153023 h 6153023"/>
                <a:gd name="connsiteX3" fmla="*/ 58143 w 5133394"/>
                <a:gd name="connsiteY3" fmla="*/ 6153023 h 6153023"/>
                <a:gd name="connsiteX4" fmla="*/ 527066 w 5133394"/>
                <a:gd name="connsiteY4" fmla="*/ 951535 h 6153023"/>
                <a:gd name="connsiteX0" fmla="*/ 527066 w 5133394"/>
                <a:gd name="connsiteY0" fmla="*/ 951535 h 6153023"/>
                <a:gd name="connsiteX1" fmla="*/ 5133394 w 5133394"/>
                <a:gd name="connsiteY1" fmla="*/ 201258 h 6153023"/>
                <a:gd name="connsiteX2" fmla="*/ 4992717 w 5133394"/>
                <a:gd name="connsiteY2" fmla="*/ 5707546 h 6153023"/>
                <a:gd name="connsiteX3" fmla="*/ 58143 w 5133394"/>
                <a:gd name="connsiteY3" fmla="*/ 6153023 h 6153023"/>
                <a:gd name="connsiteX4" fmla="*/ 527066 w 5133394"/>
                <a:gd name="connsiteY4" fmla="*/ 951535 h 6153023"/>
                <a:gd name="connsiteX0" fmla="*/ 527066 w 5133394"/>
                <a:gd name="connsiteY0" fmla="*/ 951535 h 6200235"/>
                <a:gd name="connsiteX1" fmla="*/ 5133394 w 5133394"/>
                <a:gd name="connsiteY1" fmla="*/ 201258 h 6200235"/>
                <a:gd name="connsiteX2" fmla="*/ 4992717 w 5133394"/>
                <a:gd name="connsiteY2" fmla="*/ 5707546 h 6200235"/>
                <a:gd name="connsiteX3" fmla="*/ 58143 w 5133394"/>
                <a:gd name="connsiteY3" fmla="*/ 6153023 h 6200235"/>
                <a:gd name="connsiteX4" fmla="*/ 527066 w 5133394"/>
                <a:gd name="connsiteY4" fmla="*/ 951535 h 6200235"/>
                <a:gd name="connsiteX0" fmla="*/ 527066 w 5133394"/>
                <a:gd name="connsiteY0" fmla="*/ 951535 h 6153023"/>
                <a:gd name="connsiteX1" fmla="*/ 5133394 w 5133394"/>
                <a:gd name="connsiteY1" fmla="*/ 201258 h 6153023"/>
                <a:gd name="connsiteX2" fmla="*/ 4992717 w 5133394"/>
                <a:gd name="connsiteY2" fmla="*/ 5707546 h 6153023"/>
                <a:gd name="connsiteX3" fmla="*/ 58143 w 5133394"/>
                <a:gd name="connsiteY3" fmla="*/ 6153023 h 6153023"/>
                <a:gd name="connsiteX4" fmla="*/ 527066 w 5133394"/>
                <a:gd name="connsiteY4" fmla="*/ 951535 h 6153023"/>
                <a:gd name="connsiteX0" fmla="*/ 527066 w 5133394"/>
                <a:gd name="connsiteY0" fmla="*/ 951535 h 6153023"/>
                <a:gd name="connsiteX1" fmla="*/ 5133394 w 5133394"/>
                <a:gd name="connsiteY1" fmla="*/ 201258 h 6153023"/>
                <a:gd name="connsiteX2" fmla="*/ 4383117 w 5133394"/>
                <a:gd name="connsiteY2" fmla="*/ 5648931 h 6153023"/>
                <a:gd name="connsiteX3" fmla="*/ 58143 w 5133394"/>
                <a:gd name="connsiteY3" fmla="*/ 6153023 h 6153023"/>
                <a:gd name="connsiteX4" fmla="*/ 527066 w 5133394"/>
                <a:gd name="connsiteY4" fmla="*/ 951535 h 6153023"/>
                <a:gd name="connsiteX0" fmla="*/ 527066 w 5133394"/>
                <a:gd name="connsiteY0" fmla="*/ 951535 h 6153023"/>
                <a:gd name="connsiteX1" fmla="*/ 5133394 w 5133394"/>
                <a:gd name="connsiteY1" fmla="*/ 201258 h 6153023"/>
                <a:gd name="connsiteX2" fmla="*/ 4383117 w 5133394"/>
                <a:gd name="connsiteY2" fmla="*/ 5648931 h 6153023"/>
                <a:gd name="connsiteX3" fmla="*/ 58143 w 5133394"/>
                <a:gd name="connsiteY3" fmla="*/ 6153023 h 6153023"/>
                <a:gd name="connsiteX4" fmla="*/ 527066 w 5133394"/>
                <a:gd name="connsiteY4" fmla="*/ 951535 h 6153023"/>
                <a:gd name="connsiteX0" fmla="*/ 527066 w 5133394"/>
                <a:gd name="connsiteY0" fmla="*/ 951535 h 6153023"/>
                <a:gd name="connsiteX1" fmla="*/ 5133394 w 5133394"/>
                <a:gd name="connsiteY1" fmla="*/ 201258 h 6153023"/>
                <a:gd name="connsiteX2" fmla="*/ 4383117 w 5133394"/>
                <a:gd name="connsiteY2" fmla="*/ 5648931 h 6153023"/>
                <a:gd name="connsiteX3" fmla="*/ 58143 w 5133394"/>
                <a:gd name="connsiteY3" fmla="*/ 6153023 h 6153023"/>
                <a:gd name="connsiteX4" fmla="*/ 527066 w 5133394"/>
                <a:gd name="connsiteY4" fmla="*/ 951535 h 6153023"/>
                <a:gd name="connsiteX0" fmla="*/ 527066 w 5133394"/>
                <a:gd name="connsiteY0" fmla="*/ 951535 h 6156091"/>
                <a:gd name="connsiteX1" fmla="*/ 5133394 w 5133394"/>
                <a:gd name="connsiteY1" fmla="*/ 201258 h 6156091"/>
                <a:gd name="connsiteX2" fmla="*/ 4383117 w 5133394"/>
                <a:gd name="connsiteY2" fmla="*/ 5648931 h 6156091"/>
                <a:gd name="connsiteX3" fmla="*/ 58143 w 5133394"/>
                <a:gd name="connsiteY3" fmla="*/ 6153023 h 6156091"/>
                <a:gd name="connsiteX4" fmla="*/ 527066 w 5133394"/>
                <a:gd name="connsiteY4" fmla="*/ 951535 h 6156091"/>
                <a:gd name="connsiteX0" fmla="*/ 527066 w 5133394"/>
                <a:gd name="connsiteY0" fmla="*/ 951535 h 6153023"/>
                <a:gd name="connsiteX1" fmla="*/ 5133394 w 5133394"/>
                <a:gd name="connsiteY1" fmla="*/ 201258 h 6153023"/>
                <a:gd name="connsiteX2" fmla="*/ 4242440 w 5133394"/>
                <a:gd name="connsiteY2" fmla="*/ 5602038 h 6153023"/>
                <a:gd name="connsiteX3" fmla="*/ 58143 w 5133394"/>
                <a:gd name="connsiteY3" fmla="*/ 6153023 h 6153023"/>
                <a:gd name="connsiteX4" fmla="*/ 527066 w 5133394"/>
                <a:gd name="connsiteY4" fmla="*/ 951535 h 6153023"/>
                <a:gd name="connsiteX0" fmla="*/ 527066 w 5133394"/>
                <a:gd name="connsiteY0" fmla="*/ 951535 h 6153023"/>
                <a:gd name="connsiteX1" fmla="*/ 5133394 w 5133394"/>
                <a:gd name="connsiteY1" fmla="*/ 201258 h 6153023"/>
                <a:gd name="connsiteX2" fmla="*/ 4218994 w 5133394"/>
                <a:gd name="connsiteY2" fmla="*/ 5555146 h 6153023"/>
                <a:gd name="connsiteX3" fmla="*/ 58143 w 5133394"/>
                <a:gd name="connsiteY3" fmla="*/ 6153023 h 6153023"/>
                <a:gd name="connsiteX4" fmla="*/ 527066 w 5133394"/>
                <a:gd name="connsiteY4" fmla="*/ 951535 h 6153023"/>
                <a:gd name="connsiteX0" fmla="*/ 527066 w 5133394"/>
                <a:gd name="connsiteY0" fmla="*/ 951535 h 6153023"/>
                <a:gd name="connsiteX1" fmla="*/ 5133394 w 5133394"/>
                <a:gd name="connsiteY1" fmla="*/ 201258 h 6153023"/>
                <a:gd name="connsiteX2" fmla="*/ 4218994 w 5133394"/>
                <a:gd name="connsiteY2" fmla="*/ 5555146 h 6153023"/>
                <a:gd name="connsiteX3" fmla="*/ 58143 w 5133394"/>
                <a:gd name="connsiteY3" fmla="*/ 6153023 h 6153023"/>
                <a:gd name="connsiteX4" fmla="*/ 527066 w 5133394"/>
                <a:gd name="connsiteY4" fmla="*/ 951535 h 6153023"/>
                <a:gd name="connsiteX0" fmla="*/ 527066 w 5133394"/>
                <a:gd name="connsiteY0" fmla="*/ 951535 h 6153023"/>
                <a:gd name="connsiteX1" fmla="*/ 5133394 w 5133394"/>
                <a:gd name="connsiteY1" fmla="*/ 201258 h 6153023"/>
                <a:gd name="connsiteX2" fmla="*/ 4125209 w 5133394"/>
                <a:gd name="connsiteY2" fmla="*/ 5332407 h 6153023"/>
                <a:gd name="connsiteX3" fmla="*/ 58143 w 5133394"/>
                <a:gd name="connsiteY3" fmla="*/ 6153023 h 6153023"/>
                <a:gd name="connsiteX4" fmla="*/ 527066 w 5133394"/>
                <a:gd name="connsiteY4" fmla="*/ 951535 h 615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3394" h="6153023">
                  <a:moveTo>
                    <a:pt x="527066" y="951535"/>
                  </a:moveTo>
                  <a:cubicBezTo>
                    <a:pt x="5274632" y="-799110"/>
                    <a:pt x="3597951" y="451350"/>
                    <a:pt x="5133394" y="201258"/>
                  </a:cubicBezTo>
                  <a:cubicBezTo>
                    <a:pt x="4883302" y="2017149"/>
                    <a:pt x="5160747" y="3657194"/>
                    <a:pt x="4125209" y="5332407"/>
                  </a:cubicBezTo>
                  <a:cubicBezTo>
                    <a:pt x="1143919" y="6242899"/>
                    <a:pt x="1703001" y="6004531"/>
                    <a:pt x="58143" y="6153023"/>
                  </a:cubicBezTo>
                  <a:cubicBezTo>
                    <a:pt x="214451" y="4419194"/>
                    <a:pt x="-402965" y="1501334"/>
                    <a:pt x="527066" y="951535"/>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5" name="Groupe 124">
              <a:extLst>
                <a:ext uri="{FF2B5EF4-FFF2-40B4-BE49-F238E27FC236}">
                  <a16:creationId xmlns:a16="http://schemas.microsoft.com/office/drawing/2014/main" id="{A8DB7EC9-D220-0CD6-DC3C-78E3609F6043}"/>
                </a:ext>
              </a:extLst>
            </p:cNvPr>
            <p:cNvGrpSpPr/>
            <p:nvPr/>
          </p:nvGrpSpPr>
          <p:grpSpPr>
            <a:xfrm>
              <a:off x="4510239" y="2239240"/>
              <a:ext cx="2322177" cy="2203698"/>
              <a:chOff x="4510239" y="2239240"/>
              <a:chExt cx="2322177" cy="2203698"/>
            </a:xfrm>
          </p:grpSpPr>
          <p:sp>
            <p:nvSpPr>
              <p:cNvPr id="91" name="ZoneTexte 90">
                <a:hlinkClick r:id="rId3"/>
                <a:extLst>
                  <a:ext uri="{FF2B5EF4-FFF2-40B4-BE49-F238E27FC236}">
                    <a16:creationId xmlns:a16="http://schemas.microsoft.com/office/drawing/2014/main" id="{8F8A72BA-D294-F9D9-22D2-AEED149C656E}"/>
                  </a:ext>
                </a:extLst>
              </p:cNvPr>
              <p:cNvSpPr txBox="1"/>
              <p:nvPr/>
            </p:nvSpPr>
            <p:spPr bwMode="auto">
              <a:xfrm>
                <a:off x="6180412" y="3180589"/>
                <a:ext cx="583465" cy="261610"/>
              </a:xfrm>
              <a:prstGeom prst="rect">
                <a:avLst/>
              </a:prstGeom>
              <a:noFill/>
            </p:spPr>
            <p:txBody>
              <a:bodyPr wrap="square" rtlCol="0">
                <a:spAutoFit/>
              </a:bodyPr>
              <a:lstStyle/>
              <a:p>
                <a:pPr defTabSz="914446">
                  <a:defRPr/>
                </a:pPr>
                <a:r>
                  <a:rPr lang="fr-FR" sz="1100" b="1" dirty="0">
                    <a:solidFill>
                      <a:srgbClr val="446070"/>
                    </a:solidFill>
                    <a:latin typeface="Calibri" panose="020F0502020204030204"/>
                  </a:rPr>
                  <a:t>Elbeuf</a:t>
                </a:r>
              </a:p>
            </p:txBody>
          </p:sp>
          <p:sp>
            <p:nvSpPr>
              <p:cNvPr id="92" name="Rectangle : coins arrondis 91">
                <a:hlinkClick r:id="rId3"/>
                <a:extLst>
                  <a:ext uri="{FF2B5EF4-FFF2-40B4-BE49-F238E27FC236}">
                    <a16:creationId xmlns:a16="http://schemas.microsoft.com/office/drawing/2014/main" id="{45551B41-A1C1-6BE4-C1E8-BA387CA47E4B}"/>
                  </a:ext>
                </a:extLst>
              </p:cNvPr>
              <p:cNvSpPr/>
              <p:nvPr/>
            </p:nvSpPr>
            <p:spPr bwMode="auto">
              <a:xfrm>
                <a:off x="6281045" y="3396480"/>
                <a:ext cx="45719" cy="4571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hlinkClick r:id="rId3"/>
                <a:extLst>
                  <a:ext uri="{FF2B5EF4-FFF2-40B4-BE49-F238E27FC236}">
                    <a16:creationId xmlns:a16="http://schemas.microsoft.com/office/drawing/2014/main" id="{7D457D38-1797-A4BF-4101-A6D1F8C41F50}"/>
                  </a:ext>
                </a:extLst>
              </p:cNvPr>
              <p:cNvSpPr txBox="1"/>
              <p:nvPr/>
            </p:nvSpPr>
            <p:spPr bwMode="auto">
              <a:xfrm>
                <a:off x="5885912" y="2935860"/>
                <a:ext cx="583465" cy="261610"/>
              </a:xfrm>
              <a:prstGeom prst="rect">
                <a:avLst/>
              </a:prstGeom>
              <a:noFill/>
            </p:spPr>
            <p:txBody>
              <a:bodyPr wrap="square" rtlCol="0">
                <a:spAutoFit/>
              </a:bodyPr>
              <a:lstStyle/>
              <a:p>
                <a:pPr defTabSz="914446">
                  <a:defRPr/>
                </a:pPr>
                <a:r>
                  <a:rPr lang="fr-FR" sz="1100" b="1" dirty="0">
                    <a:solidFill>
                      <a:srgbClr val="446070"/>
                    </a:solidFill>
                    <a:latin typeface="Calibri" panose="020F0502020204030204"/>
                  </a:rPr>
                  <a:t>Rouen</a:t>
                </a:r>
              </a:p>
            </p:txBody>
          </p:sp>
          <p:sp>
            <p:nvSpPr>
              <p:cNvPr id="94" name="Rectangle : coins arrondis 93">
                <a:hlinkClick r:id="rId3"/>
                <a:extLst>
                  <a:ext uri="{FF2B5EF4-FFF2-40B4-BE49-F238E27FC236}">
                    <a16:creationId xmlns:a16="http://schemas.microsoft.com/office/drawing/2014/main" id="{D76D0750-86CD-EEFD-CF20-DD8193241476}"/>
                  </a:ext>
                </a:extLst>
              </p:cNvPr>
              <p:cNvSpPr/>
              <p:nvPr/>
            </p:nvSpPr>
            <p:spPr bwMode="auto">
              <a:xfrm>
                <a:off x="6423658" y="3060451"/>
                <a:ext cx="45719" cy="4571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ZoneTexte 94">
                <a:hlinkClick r:id="rId3"/>
                <a:extLst>
                  <a:ext uri="{FF2B5EF4-FFF2-40B4-BE49-F238E27FC236}">
                    <a16:creationId xmlns:a16="http://schemas.microsoft.com/office/drawing/2014/main" id="{D2602863-5EC9-CE8C-E2A9-D61D7CAE4BFA}"/>
                  </a:ext>
                </a:extLst>
              </p:cNvPr>
              <p:cNvSpPr txBox="1"/>
              <p:nvPr/>
            </p:nvSpPr>
            <p:spPr bwMode="auto">
              <a:xfrm>
                <a:off x="4510239" y="2677476"/>
                <a:ext cx="730451" cy="261610"/>
              </a:xfrm>
              <a:prstGeom prst="rect">
                <a:avLst/>
              </a:prstGeom>
              <a:noFill/>
            </p:spPr>
            <p:txBody>
              <a:bodyPr wrap="square" rtlCol="0">
                <a:spAutoFit/>
              </a:bodyPr>
              <a:lstStyle/>
              <a:p>
                <a:pPr defTabSz="914446">
                  <a:defRPr/>
                </a:pPr>
                <a:r>
                  <a:rPr lang="fr-FR" sz="1100" b="1" dirty="0">
                    <a:solidFill>
                      <a:srgbClr val="446070"/>
                    </a:solidFill>
                    <a:latin typeface="Calibri" panose="020F0502020204030204"/>
                  </a:rPr>
                  <a:t>Le Havre</a:t>
                </a:r>
              </a:p>
            </p:txBody>
          </p:sp>
          <p:sp>
            <p:nvSpPr>
              <p:cNvPr id="96" name="Rectangle : coins arrondis 95">
                <a:hlinkClick r:id="rId3"/>
                <a:extLst>
                  <a:ext uri="{FF2B5EF4-FFF2-40B4-BE49-F238E27FC236}">
                    <a16:creationId xmlns:a16="http://schemas.microsoft.com/office/drawing/2014/main" id="{A3CE8EA9-45D7-B62E-9DD2-DF7BB3AF2FDF}"/>
                  </a:ext>
                </a:extLst>
              </p:cNvPr>
              <p:cNvSpPr/>
              <p:nvPr/>
            </p:nvSpPr>
            <p:spPr bwMode="auto">
              <a:xfrm>
                <a:off x="4607151" y="2910279"/>
                <a:ext cx="45719" cy="4571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ZoneTexte 96">
                <a:hlinkClick r:id="rId3"/>
                <a:extLst>
                  <a:ext uri="{FF2B5EF4-FFF2-40B4-BE49-F238E27FC236}">
                    <a16:creationId xmlns:a16="http://schemas.microsoft.com/office/drawing/2014/main" id="{D10BC7EB-5B42-BA3D-07BD-2228A4898FE8}"/>
                  </a:ext>
                </a:extLst>
              </p:cNvPr>
              <p:cNvSpPr txBox="1"/>
              <p:nvPr/>
            </p:nvSpPr>
            <p:spPr bwMode="auto">
              <a:xfrm>
                <a:off x="5863052" y="4181328"/>
                <a:ext cx="583465" cy="261610"/>
              </a:xfrm>
              <a:prstGeom prst="rect">
                <a:avLst/>
              </a:prstGeom>
              <a:noFill/>
            </p:spPr>
            <p:txBody>
              <a:bodyPr wrap="square" rtlCol="0">
                <a:spAutoFit/>
              </a:bodyPr>
              <a:lstStyle/>
              <a:p>
                <a:pPr defTabSz="914446">
                  <a:defRPr/>
                </a:pPr>
                <a:r>
                  <a:rPr lang="fr-FR" sz="1100" b="1" dirty="0">
                    <a:solidFill>
                      <a:srgbClr val="446070"/>
                    </a:solidFill>
                    <a:latin typeface="Calibri" panose="020F0502020204030204"/>
                  </a:rPr>
                  <a:t>Évreux</a:t>
                </a:r>
              </a:p>
            </p:txBody>
          </p:sp>
          <p:sp>
            <p:nvSpPr>
              <p:cNvPr id="98" name="Rectangle : coins arrondis 97">
                <a:hlinkClick r:id="rId3"/>
                <a:extLst>
                  <a:ext uri="{FF2B5EF4-FFF2-40B4-BE49-F238E27FC236}">
                    <a16:creationId xmlns:a16="http://schemas.microsoft.com/office/drawing/2014/main" id="{44E6BB14-CE86-EFE0-E01F-9BCCB9DF737B}"/>
                  </a:ext>
                </a:extLst>
              </p:cNvPr>
              <p:cNvSpPr/>
              <p:nvPr/>
            </p:nvSpPr>
            <p:spPr bwMode="auto">
              <a:xfrm>
                <a:off x="6400798" y="4305919"/>
                <a:ext cx="45719" cy="45719"/>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Rectangle : coins arrondis 99">
                <a:hlinkClick r:id="rId3"/>
                <a:extLst>
                  <a:ext uri="{FF2B5EF4-FFF2-40B4-BE49-F238E27FC236}">
                    <a16:creationId xmlns:a16="http://schemas.microsoft.com/office/drawing/2014/main" id="{00F3AD62-FB85-3B0C-119A-D57B2F4033B8}"/>
                  </a:ext>
                </a:extLst>
              </p:cNvPr>
              <p:cNvSpPr/>
              <p:nvPr/>
            </p:nvSpPr>
            <p:spPr bwMode="auto">
              <a:xfrm>
                <a:off x="5654855" y="2239240"/>
                <a:ext cx="1162583" cy="295346"/>
              </a:xfrm>
              <a:prstGeom prst="roundRect">
                <a:avLst/>
              </a:prstGeom>
              <a:solidFill>
                <a:srgbClr val="EF8D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ZoneTexte 98">
                <a:hlinkClick r:id="rId3"/>
                <a:extLst>
                  <a:ext uri="{FF2B5EF4-FFF2-40B4-BE49-F238E27FC236}">
                    <a16:creationId xmlns:a16="http://schemas.microsoft.com/office/drawing/2014/main" id="{FD868C60-4866-DBE0-F408-F7E994A150FF}"/>
                  </a:ext>
                </a:extLst>
              </p:cNvPr>
              <p:cNvSpPr txBox="1"/>
              <p:nvPr/>
            </p:nvSpPr>
            <p:spPr bwMode="auto">
              <a:xfrm>
                <a:off x="5639872" y="2248413"/>
                <a:ext cx="1192544" cy="276999"/>
              </a:xfrm>
              <a:prstGeom prst="rect">
                <a:avLst/>
              </a:prstGeom>
              <a:noFill/>
            </p:spPr>
            <p:txBody>
              <a:bodyPr wrap="square" rtlCol="0">
                <a:spAutoFit/>
              </a:bodyPr>
              <a:lstStyle/>
              <a:p>
                <a:pPr algn="ctr" defTabSz="914446">
                  <a:defRPr/>
                </a:pPr>
                <a:r>
                  <a:rPr lang="fr-FR" sz="1200" b="1" dirty="0">
                    <a:solidFill>
                      <a:schemeClr val="bg1"/>
                    </a:solidFill>
                    <a:latin typeface="Calibri" panose="020F0502020204030204"/>
                  </a:rPr>
                  <a:t>Seine-Maritime</a:t>
                </a:r>
              </a:p>
            </p:txBody>
          </p:sp>
          <p:sp>
            <p:nvSpPr>
              <p:cNvPr id="101" name="Rectangle : coins arrondis 100">
                <a:hlinkClick r:id="rId3"/>
                <a:extLst>
                  <a:ext uri="{FF2B5EF4-FFF2-40B4-BE49-F238E27FC236}">
                    <a16:creationId xmlns:a16="http://schemas.microsoft.com/office/drawing/2014/main" id="{52D66044-3350-5BBF-A1B0-2E2029AB6FB7}"/>
                  </a:ext>
                </a:extLst>
              </p:cNvPr>
              <p:cNvSpPr/>
              <p:nvPr/>
            </p:nvSpPr>
            <p:spPr bwMode="auto">
              <a:xfrm>
                <a:off x="5316602" y="3923587"/>
                <a:ext cx="524170" cy="295346"/>
              </a:xfrm>
              <a:prstGeom prst="roundRect">
                <a:avLst/>
              </a:prstGeom>
              <a:solidFill>
                <a:srgbClr val="EF8D4B">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ZoneTexte 101">
                <a:hlinkClick r:id="rId3"/>
                <a:extLst>
                  <a:ext uri="{FF2B5EF4-FFF2-40B4-BE49-F238E27FC236}">
                    <a16:creationId xmlns:a16="http://schemas.microsoft.com/office/drawing/2014/main" id="{A2A891A8-3607-B98D-97BF-F4EF30063B29}"/>
                  </a:ext>
                </a:extLst>
              </p:cNvPr>
              <p:cNvSpPr txBox="1"/>
              <p:nvPr/>
            </p:nvSpPr>
            <p:spPr bwMode="auto">
              <a:xfrm>
                <a:off x="5342876" y="3931612"/>
                <a:ext cx="476025" cy="276999"/>
              </a:xfrm>
              <a:prstGeom prst="rect">
                <a:avLst/>
              </a:prstGeom>
              <a:noFill/>
            </p:spPr>
            <p:txBody>
              <a:bodyPr wrap="square" rtlCol="0">
                <a:spAutoFit/>
              </a:bodyPr>
              <a:lstStyle/>
              <a:p>
                <a:pPr algn="ctr" defTabSz="914446">
                  <a:defRPr/>
                </a:pPr>
                <a:r>
                  <a:rPr lang="fr-FR" sz="1200" b="1" dirty="0">
                    <a:solidFill>
                      <a:schemeClr val="bg1"/>
                    </a:solidFill>
                    <a:latin typeface="Calibri" panose="020F0502020204030204"/>
                  </a:rPr>
                  <a:t>Eure</a:t>
                </a:r>
              </a:p>
            </p:txBody>
          </p:sp>
        </p:grpSp>
      </p:grpSp>
      <p:sp>
        <p:nvSpPr>
          <p:cNvPr id="133" name="Rectangle 132">
            <a:extLst>
              <a:ext uri="{FF2B5EF4-FFF2-40B4-BE49-F238E27FC236}">
                <a16:creationId xmlns:a16="http://schemas.microsoft.com/office/drawing/2014/main" id="{3F5AA773-F7C1-730E-53D2-4AAF968E66A4}"/>
              </a:ext>
            </a:extLst>
          </p:cNvPr>
          <p:cNvSpPr/>
          <p:nvPr/>
        </p:nvSpPr>
        <p:spPr bwMode="auto">
          <a:xfrm>
            <a:off x="289" y="6555278"/>
            <a:ext cx="2999656" cy="302722"/>
          </a:xfrm>
          <a:prstGeom prst="rect">
            <a:avLst/>
          </a:prstGeom>
          <a:solidFill>
            <a:srgbClr val="739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62C7648-81BF-37A2-83FD-7BEF2745D351}"/>
              </a:ext>
            </a:extLst>
          </p:cNvPr>
          <p:cNvSpPr txBox="1"/>
          <p:nvPr/>
        </p:nvSpPr>
        <p:spPr>
          <a:xfrm>
            <a:off x="4329924" y="270855"/>
            <a:ext cx="27643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0" cap="none" spc="-1" normalizeH="0" baseline="0" noProof="0" dirty="0">
                <a:ln>
                  <a:noFill/>
                </a:ln>
                <a:solidFill>
                  <a:srgbClr val="7390A1"/>
                </a:solidFill>
                <a:effectLst/>
                <a:uLnTx/>
                <a:uFillTx/>
                <a:latin typeface="Arial"/>
                <a:ea typeface="DejaVu Sans"/>
                <a:cs typeface="DejaVu Sans"/>
              </a:rPr>
              <a:t>Les Campus</a:t>
            </a:r>
            <a:endParaRPr kumimoji="0" lang="fr-FR" sz="2800" b="0" i="0" u="none" strike="noStrike" kern="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770882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5704AE3-E337-2C1E-6609-C4753D45BDE3}"/>
              </a:ext>
            </a:extLst>
          </p:cNvPr>
          <p:cNvPicPr>
            <a:picLocks noChangeAspect="1"/>
          </p:cNvPicPr>
          <p:nvPr/>
        </p:nvPicPr>
        <p:blipFill>
          <a:blip r:embed="rId2"/>
          <a:stretch>
            <a:fillRect/>
          </a:stretch>
        </p:blipFill>
        <p:spPr>
          <a:xfrm>
            <a:off x="1703512" y="1412776"/>
            <a:ext cx="8278671" cy="2899567"/>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3E1ED5F5-0D7F-D718-36F7-FFADBA95F9BD}"/>
              </a:ext>
            </a:extLst>
          </p:cNvPr>
          <p:cNvPicPr>
            <a:picLocks noChangeAspect="1"/>
          </p:cNvPicPr>
          <p:nvPr/>
        </p:nvPicPr>
        <p:blipFill>
          <a:blip r:embed="rId3"/>
          <a:stretch>
            <a:fillRect/>
          </a:stretch>
        </p:blipFill>
        <p:spPr>
          <a:xfrm>
            <a:off x="983432" y="4389490"/>
            <a:ext cx="9624392" cy="2125066"/>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F80CA4A9-AE69-5D09-98BE-05E8A1A24135}"/>
              </a:ext>
            </a:extLst>
          </p:cNvPr>
          <p:cNvSpPr txBox="1"/>
          <p:nvPr/>
        </p:nvSpPr>
        <p:spPr>
          <a:xfrm>
            <a:off x="475432" y="727871"/>
            <a:ext cx="11716568" cy="646331"/>
          </a:xfrm>
          <a:prstGeom prst="rect">
            <a:avLst/>
          </a:prstGeom>
          <a:noFill/>
        </p:spPr>
        <p:txBody>
          <a:bodyPr wrap="square" rtlCol="0">
            <a:spAutoFit/>
          </a:bodyPr>
          <a:lstStyle/>
          <a:p>
            <a:pPr marL="285750" indent="-285750">
              <a:buFont typeface="Wingdings" panose="05000000000000000000" pitchFamily="2" charset="2"/>
              <a:buChar char="Ø"/>
            </a:pPr>
            <a:r>
              <a:rPr lang="fr-FR" b="1" kern="1200" dirty="0">
                <a:solidFill>
                  <a:srgbClr val="7390A1"/>
                </a:solidFill>
                <a:latin typeface="Arial" panose="020B0604020202020204" pitchFamily="34" charset="0"/>
                <a:ea typeface="Calibri" panose="020F0502020204030204" pitchFamily="34" charset="0"/>
                <a:cs typeface="Arial" panose="020B0604020202020204" pitchFamily="34" charset="0"/>
              </a:rPr>
              <a:t>Le campus est indiqué dans le titre dès la première page de présentation. </a:t>
            </a:r>
          </a:p>
          <a:p>
            <a:r>
              <a:rPr lang="fr-FR" b="1" kern="1200" dirty="0">
                <a:solidFill>
                  <a:srgbClr val="7390A1"/>
                </a:solidFill>
                <a:latin typeface="Arial" panose="020B0604020202020204" pitchFamily="34" charset="0"/>
                <a:ea typeface="Calibri" panose="020F0502020204030204" pitchFamily="34" charset="0"/>
                <a:cs typeface="Arial" panose="020B0604020202020204" pitchFamily="34" charset="0"/>
              </a:rPr>
              <a:t>Vous retrouverez les adresses complètes dans la rubrique « Contacter et échanger avec l’établissement »</a:t>
            </a:r>
          </a:p>
        </p:txBody>
      </p:sp>
    </p:spTree>
    <p:extLst>
      <p:ext uri="{BB962C8B-B14F-4D97-AF65-F5344CB8AC3E}">
        <p14:creationId xmlns:p14="http://schemas.microsoft.com/office/powerpoint/2010/main" val="66523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A44B7-1EB6-4763-9FDE-29A38697C498}"/>
              </a:ext>
            </a:extLst>
          </p:cNvPr>
          <p:cNvSpPr>
            <a:spLocks noGrp="1"/>
          </p:cNvSpPr>
          <p:nvPr>
            <p:ph type="title"/>
          </p:nvPr>
        </p:nvSpPr>
        <p:spPr>
          <a:xfrm>
            <a:off x="839416" y="874021"/>
            <a:ext cx="10711250" cy="351561"/>
          </a:xfrm>
        </p:spPr>
        <p:txBody>
          <a:bodyPr/>
          <a:lstStyle/>
          <a:p>
            <a:r>
              <a:rPr lang="fr-FR" sz="2400" b="1" dirty="0">
                <a:latin typeface="Arial"/>
                <a:ea typeface="DejaVu Sans"/>
                <a:cs typeface="DejaVu Sans"/>
              </a:rPr>
              <a:t>Parcoursup - Rentrée 2026 : Calendrier</a:t>
            </a:r>
          </a:p>
        </p:txBody>
      </p:sp>
      <p:sp>
        <p:nvSpPr>
          <p:cNvPr id="3" name="Espace réservé du contenu 2">
            <a:extLst>
              <a:ext uri="{FF2B5EF4-FFF2-40B4-BE49-F238E27FC236}">
                <a16:creationId xmlns:a16="http://schemas.microsoft.com/office/drawing/2014/main" id="{2A4C236E-01BA-4C7D-AFD7-324B48837578}"/>
              </a:ext>
            </a:extLst>
          </p:cNvPr>
          <p:cNvSpPr>
            <a:spLocks noGrp="1"/>
          </p:cNvSpPr>
          <p:nvPr>
            <p:ph sz="quarter" idx="13"/>
          </p:nvPr>
        </p:nvSpPr>
        <p:spPr>
          <a:xfrm>
            <a:off x="1919536" y="1440083"/>
            <a:ext cx="11289354" cy="4962374"/>
          </a:xfrm>
        </p:spPr>
        <p:txBody>
          <a:bodyPr>
            <a:normAutofit fontScale="25000" lnSpcReduction="20000"/>
          </a:bodyPr>
          <a:lstStyle/>
          <a:p>
            <a:pPr marL="0" indent="0" algn="ctr">
              <a:buNone/>
            </a:pPr>
            <a:endParaRPr lang="fr-FR" sz="5500" dirty="0">
              <a:solidFill>
                <a:srgbClr val="FF0000"/>
              </a:solidFill>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17 décembre 2025 : </a:t>
            </a:r>
            <a:r>
              <a:rPr lang="fr-FR" sz="6400" b="1" dirty="0">
                <a:latin typeface="Arial" panose="020B0604020202020204" pitchFamily="34" charset="0"/>
                <a:cs typeface="Arial" panose="020B0604020202020204" pitchFamily="34" charset="0"/>
              </a:rPr>
              <a:t>Ouverture</a:t>
            </a:r>
            <a:r>
              <a:rPr lang="fr-FR" sz="6400" dirty="0">
                <a:latin typeface="Arial" panose="020B0604020202020204" pitchFamily="34" charset="0"/>
                <a:cs typeface="Arial" panose="020B0604020202020204" pitchFamily="34" charset="0"/>
              </a:rPr>
              <a:t> de la plateforme (parcoursup.gouv.fr)</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19 janvier 2026 </a:t>
            </a:r>
            <a:r>
              <a:rPr lang="fr-FR" sz="6400" dirty="0">
                <a:latin typeface="Arial" panose="020B0604020202020204" pitchFamily="34" charset="0"/>
                <a:cs typeface="Arial" panose="020B0604020202020204" pitchFamily="34" charset="0"/>
              </a:rPr>
              <a:t>: Début des </a:t>
            </a:r>
            <a:r>
              <a:rPr lang="fr-FR" sz="6400" b="1" dirty="0">
                <a:latin typeface="Arial" panose="020B0604020202020204" pitchFamily="34" charset="0"/>
                <a:cs typeface="Arial" panose="020B0604020202020204" pitchFamily="34" charset="0"/>
              </a:rPr>
              <a:t>inscriptions </a:t>
            </a:r>
            <a:r>
              <a:rPr lang="fr-FR" sz="6400" dirty="0">
                <a:latin typeface="Arial" panose="020B0604020202020204" pitchFamily="34" charset="0"/>
                <a:cs typeface="Arial" panose="020B0604020202020204" pitchFamily="34" charset="0"/>
              </a:rPr>
              <a:t>et de la</a:t>
            </a:r>
            <a:r>
              <a:rPr lang="fr-FR" sz="6400" b="1" dirty="0">
                <a:latin typeface="Arial" panose="020B0604020202020204" pitchFamily="34" charset="0"/>
                <a:cs typeface="Arial" panose="020B0604020202020204" pitchFamily="34" charset="0"/>
              </a:rPr>
              <a:t> formulation </a:t>
            </a:r>
            <a:r>
              <a:rPr lang="fr-FR" sz="6400" dirty="0">
                <a:latin typeface="Arial" panose="020B0604020202020204" pitchFamily="34" charset="0"/>
                <a:cs typeface="Arial" panose="020B0604020202020204" pitchFamily="34" charset="0"/>
              </a:rPr>
              <a:t>des vœux </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12 mars :</a:t>
            </a:r>
            <a:r>
              <a:rPr lang="fr-FR" sz="6400" dirty="0">
                <a:latin typeface="Arial" panose="020B0604020202020204" pitchFamily="34" charset="0"/>
                <a:cs typeface="Arial" panose="020B0604020202020204" pitchFamily="34" charset="0"/>
              </a:rPr>
              <a:t> Date </a:t>
            </a:r>
            <a:r>
              <a:rPr lang="fr-FR" sz="6400" b="1" dirty="0">
                <a:latin typeface="Arial" panose="020B0604020202020204" pitchFamily="34" charset="0"/>
                <a:cs typeface="Arial" panose="020B0604020202020204" pitchFamily="34" charset="0"/>
              </a:rPr>
              <a:t>LIMITE</a:t>
            </a:r>
            <a:r>
              <a:rPr lang="fr-FR" sz="6400" dirty="0">
                <a:latin typeface="Arial" panose="020B0604020202020204" pitchFamily="34" charset="0"/>
                <a:cs typeface="Arial" panose="020B0604020202020204" pitchFamily="34" charset="0"/>
              </a:rPr>
              <a:t> pour </a:t>
            </a:r>
            <a:r>
              <a:rPr lang="fr-FR" sz="6400" b="1" dirty="0">
                <a:latin typeface="Arial" panose="020B0604020202020204" pitchFamily="34" charset="0"/>
                <a:cs typeface="Arial" panose="020B0604020202020204" pitchFamily="34" charset="0"/>
              </a:rPr>
              <a:t>formule</a:t>
            </a:r>
            <a:r>
              <a:rPr lang="fr-FR" sz="6400" dirty="0">
                <a:latin typeface="Arial" panose="020B0604020202020204" pitchFamily="34" charset="0"/>
                <a:cs typeface="Arial" panose="020B0604020202020204" pitchFamily="34" charset="0"/>
              </a:rPr>
              <a:t>r ses vœux.</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1er avril :</a:t>
            </a:r>
            <a:r>
              <a:rPr lang="fr-FR" sz="6400" b="1" dirty="0">
                <a:latin typeface="Arial" panose="020B0604020202020204" pitchFamily="34" charset="0"/>
                <a:cs typeface="Arial" panose="020B0604020202020204" pitchFamily="34" charset="0"/>
              </a:rPr>
              <a:t> </a:t>
            </a:r>
            <a:r>
              <a:rPr lang="fr-FR" sz="6400" dirty="0">
                <a:latin typeface="Arial" panose="020B0604020202020204" pitchFamily="34" charset="0"/>
                <a:cs typeface="Arial" panose="020B0604020202020204" pitchFamily="34" charset="0"/>
              </a:rPr>
              <a:t>Date </a:t>
            </a:r>
            <a:r>
              <a:rPr lang="fr-FR" sz="6400" b="1" dirty="0">
                <a:latin typeface="Arial" panose="020B0604020202020204" pitchFamily="34" charset="0"/>
                <a:cs typeface="Arial" panose="020B0604020202020204" pitchFamily="34" charset="0"/>
              </a:rPr>
              <a:t>LIMITE</a:t>
            </a:r>
            <a:r>
              <a:rPr lang="fr-FR" sz="6400" dirty="0">
                <a:latin typeface="Arial" panose="020B0604020202020204" pitchFamily="34" charset="0"/>
                <a:cs typeface="Arial" panose="020B0604020202020204" pitchFamily="34" charset="0"/>
              </a:rPr>
              <a:t> pour compléter son dossier et</a:t>
            </a:r>
            <a:r>
              <a:rPr lang="fr-FR" sz="6400" b="1" dirty="0">
                <a:latin typeface="Arial" panose="020B0604020202020204" pitchFamily="34" charset="0"/>
                <a:cs typeface="Arial" panose="020B0604020202020204" pitchFamily="34" charset="0"/>
              </a:rPr>
              <a:t> confirmer </a:t>
            </a:r>
            <a:r>
              <a:rPr lang="fr-FR" sz="6400" dirty="0">
                <a:latin typeface="Arial" panose="020B0604020202020204" pitchFamily="34" charset="0"/>
                <a:cs typeface="Arial" panose="020B0604020202020204" pitchFamily="34" charset="0"/>
              </a:rPr>
              <a:t>ses vœux </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2 juin </a:t>
            </a:r>
            <a:r>
              <a:rPr lang="fr-FR" sz="6400" dirty="0">
                <a:latin typeface="Arial" panose="020B0604020202020204" pitchFamily="34" charset="0"/>
                <a:cs typeface="Arial" panose="020B0604020202020204" pitchFamily="34" charset="0"/>
              </a:rPr>
              <a:t>: Début de la </a:t>
            </a:r>
            <a:r>
              <a:rPr lang="fr-FR" sz="6400" b="1" dirty="0">
                <a:latin typeface="Arial" panose="020B0604020202020204" pitchFamily="34" charset="0"/>
                <a:cs typeface="Arial" panose="020B0604020202020204" pitchFamily="34" charset="0"/>
              </a:rPr>
              <a:t>phase d’admission principale </a:t>
            </a:r>
            <a:r>
              <a:rPr lang="fr-FR" sz="6400" dirty="0">
                <a:latin typeface="Arial" panose="020B0604020202020204" pitchFamily="34" charset="0"/>
                <a:cs typeface="Arial" panose="020B0604020202020204" pitchFamily="34" charset="0"/>
              </a:rPr>
              <a:t>(réponses des formations)</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11 juin </a:t>
            </a:r>
            <a:r>
              <a:rPr lang="fr-FR" sz="6400" dirty="0">
                <a:latin typeface="Arial" panose="020B0604020202020204" pitchFamily="34" charset="0"/>
                <a:cs typeface="Arial" panose="020B0604020202020204" pitchFamily="34" charset="0"/>
              </a:rPr>
              <a:t>: Lancement de </a:t>
            </a:r>
            <a:r>
              <a:rPr lang="fr-FR" sz="6400" b="1" dirty="0">
                <a:latin typeface="Arial" panose="020B0604020202020204" pitchFamily="34" charset="0"/>
                <a:cs typeface="Arial" panose="020B0604020202020204" pitchFamily="34" charset="0"/>
              </a:rPr>
              <a:t>la phase complémentaire </a:t>
            </a:r>
            <a:r>
              <a:rPr lang="fr-FR" sz="6400" dirty="0">
                <a:latin typeface="Arial" panose="020B0604020202020204" pitchFamily="34" charset="0"/>
                <a:cs typeface="Arial" panose="020B0604020202020204" pitchFamily="34" charset="0"/>
              </a:rPr>
              <a:t>(possibilité de formuler de nouveaux vœux)</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11 juillet :</a:t>
            </a:r>
            <a:r>
              <a:rPr lang="fr-FR" sz="6400" b="1" dirty="0">
                <a:latin typeface="Arial" panose="020B0604020202020204" pitchFamily="34" charset="0"/>
                <a:cs typeface="Arial" panose="020B0604020202020204" pitchFamily="34" charset="0"/>
              </a:rPr>
              <a:t> Fin</a:t>
            </a:r>
            <a:r>
              <a:rPr lang="fr-FR" sz="6400" dirty="0">
                <a:latin typeface="Arial" panose="020B0604020202020204" pitchFamily="34" charset="0"/>
                <a:cs typeface="Arial" panose="020B0604020202020204" pitchFamily="34" charset="0"/>
              </a:rPr>
              <a:t> de la phase </a:t>
            </a:r>
            <a:r>
              <a:rPr lang="fr-FR" sz="6400" b="1" dirty="0">
                <a:latin typeface="Arial" panose="020B0604020202020204" pitchFamily="34" charset="0"/>
                <a:cs typeface="Arial" panose="020B0604020202020204" pitchFamily="34" charset="0"/>
              </a:rPr>
              <a:t>d’admission principale</a:t>
            </a:r>
          </a:p>
          <a:p>
            <a:pPr marL="0" indent="0">
              <a:buNone/>
            </a:pPr>
            <a:endParaRPr lang="fr-FR" sz="6400" dirty="0">
              <a:latin typeface="Arial" panose="020B0604020202020204" pitchFamily="34" charset="0"/>
              <a:cs typeface="Arial" panose="020B0604020202020204" pitchFamily="34" charset="0"/>
            </a:endParaRPr>
          </a:p>
          <a:p>
            <a:pPr marL="0" indent="0">
              <a:buNone/>
            </a:pPr>
            <a:r>
              <a:rPr lang="fr-FR" sz="6400" b="1" u="sng" dirty="0">
                <a:latin typeface="Arial" panose="020B0604020202020204" pitchFamily="34" charset="0"/>
                <a:cs typeface="Arial" panose="020B0604020202020204" pitchFamily="34" charset="0"/>
              </a:rPr>
              <a:t>10 septembre :</a:t>
            </a:r>
            <a:r>
              <a:rPr lang="fr-FR" sz="6400" b="1" dirty="0">
                <a:latin typeface="Arial" panose="020B0604020202020204" pitchFamily="34" charset="0"/>
                <a:cs typeface="Arial" panose="020B0604020202020204" pitchFamily="34" charset="0"/>
              </a:rPr>
              <a:t> Fin</a:t>
            </a:r>
            <a:r>
              <a:rPr lang="fr-FR" sz="6400" dirty="0">
                <a:latin typeface="Arial" panose="020B0604020202020204" pitchFamily="34" charset="0"/>
                <a:cs typeface="Arial" panose="020B0604020202020204" pitchFamily="34" charset="0"/>
              </a:rPr>
              <a:t> de la </a:t>
            </a:r>
            <a:r>
              <a:rPr lang="fr-FR" sz="6400" b="1" dirty="0">
                <a:latin typeface="Arial" panose="020B0604020202020204" pitchFamily="34" charset="0"/>
                <a:cs typeface="Arial" panose="020B0604020202020204" pitchFamily="34" charset="0"/>
              </a:rPr>
              <a:t>phase complémentaire</a:t>
            </a:r>
            <a:endParaRPr lang="fr-FR" sz="6400" dirty="0">
              <a:latin typeface="Arial" panose="020B0604020202020204" pitchFamily="34" charset="0"/>
              <a:cs typeface="Arial" panose="020B0604020202020204" pitchFamily="34" charset="0"/>
            </a:endParaRPr>
          </a:p>
        </p:txBody>
      </p:sp>
      <p:sp>
        <p:nvSpPr>
          <p:cNvPr id="4" name="Espace réservé du pied de page 3">
            <a:extLst>
              <a:ext uri="{FF2B5EF4-FFF2-40B4-BE49-F238E27FC236}">
                <a16:creationId xmlns:a16="http://schemas.microsoft.com/office/drawing/2014/main" id="{FBE1C8FD-8FED-4B51-81C5-667F86A2E21B}"/>
              </a:ext>
            </a:extLst>
          </p:cNvPr>
          <p:cNvSpPr>
            <a:spLocks noGrp="1"/>
          </p:cNvSpPr>
          <p:nvPr>
            <p:ph type="ftr" sz="quarter" idx="15"/>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white"/>
              </a:solidFill>
              <a:effectLst/>
              <a:uLnTx/>
              <a:uFillTx/>
              <a:latin typeface="Calibri"/>
              <a:ea typeface="+mn-ea"/>
              <a:cs typeface="Arial"/>
            </a:endParaRPr>
          </a:p>
        </p:txBody>
      </p:sp>
      <p:sp>
        <p:nvSpPr>
          <p:cNvPr id="5" name="Espace réservé du numéro de diapositive 4">
            <a:extLst>
              <a:ext uri="{FF2B5EF4-FFF2-40B4-BE49-F238E27FC236}">
                <a16:creationId xmlns:a16="http://schemas.microsoft.com/office/drawing/2014/main" id="{187F20C7-1BF6-46D1-81D5-396443CECFCC}"/>
              </a:ext>
            </a:extLst>
          </p:cNvPr>
          <p:cNvSpPr>
            <a:spLocks noGrp="1"/>
          </p:cNvSpPr>
          <p:nvPr>
            <p:ph type="sldNum" sz="quarter" idx="16"/>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0" cap="none" spc="0" normalizeH="0" baseline="0" noProof="0" smtClean="0">
                <a:ln>
                  <a:noFill/>
                </a:ln>
                <a:solidFill>
                  <a:prstClr val="black">
                    <a:tint val="75000"/>
                  </a:prstClr>
                </a:solidFill>
                <a:effectLst/>
                <a:uLnTx/>
                <a:uFillTx/>
                <a:latin typeface="Calibri"/>
                <a:ea typeface="+mn-ea"/>
                <a:cs typeface="Arial"/>
              </a:rPr>
              <a:pPr marL="0" marR="0" lvl="0" indent="0" algn="ctr" defTabSz="914400" eaLnBrk="1" fontAlgn="auto" latinLnBrk="0" hangingPunct="1">
                <a:lnSpc>
                  <a:spcPct val="100000"/>
                </a:lnSpc>
                <a:spcBef>
                  <a:spcPts val="0"/>
                </a:spcBef>
                <a:spcAft>
                  <a:spcPts val="0"/>
                </a:spcAft>
                <a:buClrTx/>
                <a:buSzTx/>
                <a:buFontTx/>
                <a:buNone/>
                <a:tabLst/>
                <a:defRPr/>
              </a:pPr>
              <a:t>5</a:t>
            </a:fld>
            <a:endParaRPr kumimoji="0" lang="fr-FR" sz="1200" b="0" i="0" u="none" strike="noStrike" kern="0" cap="none" spc="0" normalizeH="0" baseline="0" noProof="0" dirty="0">
              <a:ln>
                <a:noFill/>
              </a:ln>
              <a:solidFill>
                <a:prstClr val="black">
                  <a:tint val="75000"/>
                </a:prstClr>
              </a:solidFill>
              <a:effectLst/>
              <a:uLnTx/>
              <a:uFillTx/>
              <a:latin typeface="Calibri"/>
              <a:ea typeface="+mn-ea"/>
              <a:cs typeface="Arial"/>
            </a:endParaRPr>
          </a:p>
        </p:txBody>
      </p:sp>
      <p:sp>
        <p:nvSpPr>
          <p:cNvPr id="6" name="Rectangle 2">
            <a:extLst>
              <a:ext uri="{FF2B5EF4-FFF2-40B4-BE49-F238E27FC236}">
                <a16:creationId xmlns:a16="http://schemas.microsoft.com/office/drawing/2014/main" id="{B6ED0758-6B42-4CEF-A9C4-3ACA95DC6FF0}"/>
              </a:ext>
            </a:extLst>
          </p:cNvPr>
          <p:cNvSpPr>
            <a:spLocks noChangeArrowheads="1"/>
          </p:cNvSpPr>
          <p:nvPr/>
        </p:nvSpPr>
        <p:spPr bwMode="auto">
          <a:xfrm flipH="1">
            <a:off x="1366268" y="1520546"/>
            <a:ext cx="143736" cy="4967556"/>
          </a:xfrm>
          <a:prstGeom prst="rect">
            <a:avLst/>
          </a:prstGeom>
          <a:solidFill>
            <a:srgbClr val="ED7D3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nvGrpSpPr>
          <p:cNvPr id="7" name="Groupe 6">
            <a:extLst>
              <a:ext uri="{FF2B5EF4-FFF2-40B4-BE49-F238E27FC236}">
                <a16:creationId xmlns:a16="http://schemas.microsoft.com/office/drawing/2014/main" id="{69AE9D54-4051-4F46-9351-3831DCF52BB3}"/>
              </a:ext>
            </a:extLst>
          </p:cNvPr>
          <p:cNvGrpSpPr/>
          <p:nvPr/>
        </p:nvGrpSpPr>
        <p:grpSpPr>
          <a:xfrm>
            <a:off x="1237845" y="5718468"/>
            <a:ext cx="400582" cy="392044"/>
            <a:chOff x="935683" y="806508"/>
            <a:chExt cx="400582" cy="392044"/>
          </a:xfrm>
        </p:grpSpPr>
        <p:sp>
          <p:nvSpPr>
            <p:cNvPr id="8" name="Oval 4">
              <a:extLst>
                <a:ext uri="{FF2B5EF4-FFF2-40B4-BE49-F238E27FC236}">
                  <a16:creationId xmlns:a16="http://schemas.microsoft.com/office/drawing/2014/main" id="{EC994FC2-4C2D-4135-9012-F72D6DF41425}"/>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9" name="Oval 5">
              <a:extLst>
                <a:ext uri="{FF2B5EF4-FFF2-40B4-BE49-F238E27FC236}">
                  <a16:creationId xmlns:a16="http://schemas.microsoft.com/office/drawing/2014/main" id="{C8D3B500-3D68-4C47-8F76-D023106DB1D0}"/>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grpSp>
        <p:nvGrpSpPr>
          <p:cNvPr id="13" name="Groupe 12">
            <a:extLst>
              <a:ext uri="{FF2B5EF4-FFF2-40B4-BE49-F238E27FC236}">
                <a16:creationId xmlns:a16="http://schemas.microsoft.com/office/drawing/2014/main" id="{26982025-D027-4F79-A43B-D71740A1655F}"/>
              </a:ext>
            </a:extLst>
          </p:cNvPr>
          <p:cNvGrpSpPr/>
          <p:nvPr/>
        </p:nvGrpSpPr>
        <p:grpSpPr>
          <a:xfrm>
            <a:off x="1237845" y="5213687"/>
            <a:ext cx="400582" cy="392044"/>
            <a:chOff x="935683" y="806508"/>
            <a:chExt cx="400582" cy="392044"/>
          </a:xfrm>
        </p:grpSpPr>
        <p:sp>
          <p:nvSpPr>
            <p:cNvPr id="14" name="Oval 4">
              <a:extLst>
                <a:ext uri="{FF2B5EF4-FFF2-40B4-BE49-F238E27FC236}">
                  <a16:creationId xmlns:a16="http://schemas.microsoft.com/office/drawing/2014/main" id="{66A6EBD1-3BF3-4FA8-8C24-1FDC5697550C}"/>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15" name="Oval 5">
              <a:extLst>
                <a:ext uri="{FF2B5EF4-FFF2-40B4-BE49-F238E27FC236}">
                  <a16:creationId xmlns:a16="http://schemas.microsoft.com/office/drawing/2014/main" id="{ECBEE8AE-5295-4115-A115-748D515E524F}"/>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grpSp>
        <p:nvGrpSpPr>
          <p:cNvPr id="16" name="Groupe 15">
            <a:extLst>
              <a:ext uri="{FF2B5EF4-FFF2-40B4-BE49-F238E27FC236}">
                <a16:creationId xmlns:a16="http://schemas.microsoft.com/office/drawing/2014/main" id="{A107230B-DA8A-4411-9F2F-EFAEEEB8E2BF}"/>
              </a:ext>
            </a:extLst>
          </p:cNvPr>
          <p:cNvGrpSpPr/>
          <p:nvPr/>
        </p:nvGrpSpPr>
        <p:grpSpPr>
          <a:xfrm>
            <a:off x="1237845" y="4696361"/>
            <a:ext cx="400582" cy="392044"/>
            <a:chOff x="935683" y="806508"/>
            <a:chExt cx="400582" cy="392044"/>
          </a:xfrm>
        </p:grpSpPr>
        <p:sp>
          <p:nvSpPr>
            <p:cNvPr id="17" name="Oval 4">
              <a:extLst>
                <a:ext uri="{FF2B5EF4-FFF2-40B4-BE49-F238E27FC236}">
                  <a16:creationId xmlns:a16="http://schemas.microsoft.com/office/drawing/2014/main" id="{CD8E7F79-6272-4FD4-96E6-38040194058F}"/>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18" name="Oval 5">
              <a:extLst>
                <a:ext uri="{FF2B5EF4-FFF2-40B4-BE49-F238E27FC236}">
                  <a16:creationId xmlns:a16="http://schemas.microsoft.com/office/drawing/2014/main" id="{07ED6A23-ED45-4259-B409-0C9B7BD256B5}"/>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grpSp>
        <p:nvGrpSpPr>
          <p:cNvPr id="19" name="Groupe 18">
            <a:extLst>
              <a:ext uri="{FF2B5EF4-FFF2-40B4-BE49-F238E27FC236}">
                <a16:creationId xmlns:a16="http://schemas.microsoft.com/office/drawing/2014/main" id="{F5D0573A-FAB9-4D9E-A03F-227CDCBD8A21}"/>
              </a:ext>
            </a:extLst>
          </p:cNvPr>
          <p:cNvGrpSpPr/>
          <p:nvPr/>
        </p:nvGrpSpPr>
        <p:grpSpPr>
          <a:xfrm>
            <a:off x="1237845" y="4095620"/>
            <a:ext cx="400582" cy="392044"/>
            <a:chOff x="935683" y="806508"/>
            <a:chExt cx="400582" cy="392044"/>
          </a:xfrm>
        </p:grpSpPr>
        <p:sp>
          <p:nvSpPr>
            <p:cNvPr id="20" name="Oval 4">
              <a:extLst>
                <a:ext uri="{FF2B5EF4-FFF2-40B4-BE49-F238E27FC236}">
                  <a16:creationId xmlns:a16="http://schemas.microsoft.com/office/drawing/2014/main" id="{B0403388-00DE-442D-B83E-ECD9E21A1A69}"/>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21" name="Oval 5">
              <a:extLst>
                <a:ext uri="{FF2B5EF4-FFF2-40B4-BE49-F238E27FC236}">
                  <a16:creationId xmlns:a16="http://schemas.microsoft.com/office/drawing/2014/main" id="{1B1F6561-9524-4085-A8FD-211D6377D91F}"/>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grpSp>
        <p:nvGrpSpPr>
          <p:cNvPr id="22" name="Groupe 21">
            <a:extLst>
              <a:ext uri="{FF2B5EF4-FFF2-40B4-BE49-F238E27FC236}">
                <a16:creationId xmlns:a16="http://schemas.microsoft.com/office/drawing/2014/main" id="{056B5CC3-E23A-4BFA-8FE8-97EF99496971}"/>
              </a:ext>
            </a:extLst>
          </p:cNvPr>
          <p:cNvGrpSpPr/>
          <p:nvPr/>
        </p:nvGrpSpPr>
        <p:grpSpPr>
          <a:xfrm>
            <a:off x="1237845" y="3521925"/>
            <a:ext cx="400582" cy="392044"/>
            <a:chOff x="935683" y="806508"/>
            <a:chExt cx="400582" cy="392044"/>
          </a:xfrm>
        </p:grpSpPr>
        <p:sp>
          <p:nvSpPr>
            <p:cNvPr id="23" name="Oval 4">
              <a:extLst>
                <a:ext uri="{FF2B5EF4-FFF2-40B4-BE49-F238E27FC236}">
                  <a16:creationId xmlns:a16="http://schemas.microsoft.com/office/drawing/2014/main" id="{9B3EE8F8-A7E9-416C-8214-F69EDCBC98A0}"/>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24" name="Oval 5">
              <a:extLst>
                <a:ext uri="{FF2B5EF4-FFF2-40B4-BE49-F238E27FC236}">
                  <a16:creationId xmlns:a16="http://schemas.microsoft.com/office/drawing/2014/main" id="{E07A471A-8A9C-4B31-851C-0931B4DE5297}"/>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grpSp>
        <p:nvGrpSpPr>
          <p:cNvPr id="25" name="Groupe 24">
            <a:extLst>
              <a:ext uri="{FF2B5EF4-FFF2-40B4-BE49-F238E27FC236}">
                <a16:creationId xmlns:a16="http://schemas.microsoft.com/office/drawing/2014/main" id="{1A89FFD6-9FD6-4F45-83AD-BB9641D71106}"/>
              </a:ext>
            </a:extLst>
          </p:cNvPr>
          <p:cNvGrpSpPr/>
          <p:nvPr/>
        </p:nvGrpSpPr>
        <p:grpSpPr>
          <a:xfrm>
            <a:off x="1242879" y="2833916"/>
            <a:ext cx="400582" cy="392044"/>
            <a:chOff x="935683" y="806508"/>
            <a:chExt cx="400582" cy="392044"/>
          </a:xfrm>
        </p:grpSpPr>
        <p:sp>
          <p:nvSpPr>
            <p:cNvPr id="26" name="Oval 4">
              <a:extLst>
                <a:ext uri="{FF2B5EF4-FFF2-40B4-BE49-F238E27FC236}">
                  <a16:creationId xmlns:a16="http://schemas.microsoft.com/office/drawing/2014/main" id="{278FFB08-A858-428E-A221-C036E373D686}"/>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27" name="Oval 5">
              <a:extLst>
                <a:ext uri="{FF2B5EF4-FFF2-40B4-BE49-F238E27FC236}">
                  <a16:creationId xmlns:a16="http://schemas.microsoft.com/office/drawing/2014/main" id="{056A6E7A-76F4-4BCC-BA5B-85EC23B4651B}"/>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grpSp>
        <p:nvGrpSpPr>
          <p:cNvPr id="28" name="Groupe 27">
            <a:extLst>
              <a:ext uri="{FF2B5EF4-FFF2-40B4-BE49-F238E27FC236}">
                <a16:creationId xmlns:a16="http://schemas.microsoft.com/office/drawing/2014/main" id="{5EE7774A-98E4-4476-BDF4-29D328179BC2}"/>
              </a:ext>
            </a:extLst>
          </p:cNvPr>
          <p:cNvGrpSpPr/>
          <p:nvPr/>
        </p:nvGrpSpPr>
        <p:grpSpPr>
          <a:xfrm>
            <a:off x="1232176" y="2263086"/>
            <a:ext cx="400582" cy="392044"/>
            <a:chOff x="935683" y="806508"/>
            <a:chExt cx="400582" cy="392044"/>
          </a:xfrm>
        </p:grpSpPr>
        <p:sp>
          <p:nvSpPr>
            <p:cNvPr id="29" name="Oval 4">
              <a:extLst>
                <a:ext uri="{FF2B5EF4-FFF2-40B4-BE49-F238E27FC236}">
                  <a16:creationId xmlns:a16="http://schemas.microsoft.com/office/drawing/2014/main" id="{951ADAC1-E1C5-4B05-A219-93752CD4DB11}"/>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30" name="Oval 5">
              <a:extLst>
                <a:ext uri="{FF2B5EF4-FFF2-40B4-BE49-F238E27FC236}">
                  <a16:creationId xmlns:a16="http://schemas.microsoft.com/office/drawing/2014/main" id="{06636F9D-8BA2-44A3-907D-FF7C468779B7}"/>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grpSp>
        <p:nvGrpSpPr>
          <p:cNvPr id="31" name="Groupe 30">
            <a:extLst>
              <a:ext uri="{FF2B5EF4-FFF2-40B4-BE49-F238E27FC236}">
                <a16:creationId xmlns:a16="http://schemas.microsoft.com/office/drawing/2014/main" id="{6FF91B1D-D4DA-40F4-9421-7E2EF6A8BE3A}"/>
              </a:ext>
            </a:extLst>
          </p:cNvPr>
          <p:cNvGrpSpPr/>
          <p:nvPr/>
        </p:nvGrpSpPr>
        <p:grpSpPr>
          <a:xfrm>
            <a:off x="1232176" y="1625043"/>
            <a:ext cx="400582" cy="392044"/>
            <a:chOff x="935683" y="806508"/>
            <a:chExt cx="400582" cy="392044"/>
          </a:xfrm>
        </p:grpSpPr>
        <p:sp>
          <p:nvSpPr>
            <p:cNvPr id="32" name="Oval 4">
              <a:extLst>
                <a:ext uri="{FF2B5EF4-FFF2-40B4-BE49-F238E27FC236}">
                  <a16:creationId xmlns:a16="http://schemas.microsoft.com/office/drawing/2014/main" id="{66EB62A1-2AB3-437D-9D1A-5CC725A4644F}"/>
                </a:ext>
              </a:extLst>
            </p:cNvPr>
            <p:cNvSpPr>
              <a:spLocks noChangeArrowheads="1"/>
            </p:cNvSpPr>
            <p:nvPr/>
          </p:nvSpPr>
          <p:spPr bwMode="auto">
            <a:xfrm flipH="1">
              <a:off x="935683" y="806508"/>
              <a:ext cx="400582" cy="392044"/>
            </a:xfrm>
            <a:prstGeom prst="ellipse">
              <a:avLst/>
            </a:prstGeom>
            <a:solidFill>
              <a:srgbClr val="ED7D31"/>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33" name="Oval 5">
              <a:extLst>
                <a:ext uri="{FF2B5EF4-FFF2-40B4-BE49-F238E27FC236}">
                  <a16:creationId xmlns:a16="http://schemas.microsoft.com/office/drawing/2014/main" id="{E2E84A91-FDDE-41F7-B56D-13625B289E97}"/>
                </a:ext>
              </a:extLst>
            </p:cNvPr>
            <p:cNvSpPr>
              <a:spLocks noChangeArrowheads="1"/>
            </p:cNvSpPr>
            <p:nvPr/>
          </p:nvSpPr>
          <p:spPr bwMode="auto">
            <a:xfrm flipH="1">
              <a:off x="973474" y="856474"/>
              <a:ext cx="313663" cy="303642"/>
            </a:xfrm>
            <a:prstGeom prst="ellipse">
              <a:avLst/>
            </a:prstGeom>
            <a:solidFill>
              <a:srgbClr val="D9D9D9"/>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grpSp>
    </p:spTree>
    <p:extLst>
      <p:ext uri="{BB962C8B-B14F-4D97-AF65-F5344CB8AC3E}">
        <p14:creationId xmlns:p14="http://schemas.microsoft.com/office/powerpoint/2010/main" val="127526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16D75E95-39BB-4554-9CA8-FD9678A6047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re 5">
            <a:extLst>
              <a:ext uri="{FF2B5EF4-FFF2-40B4-BE49-F238E27FC236}">
                <a16:creationId xmlns:a16="http://schemas.microsoft.com/office/drawing/2014/main" id="{F43DA8E5-C02D-403D-8271-217B9F299884}"/>
              </a:ext>
            </a:extLst>
          </p:cNvPr>
          <p:cNvSpPr>
            <a:spLocks noGrp="1"/>
          </p:cNvSpPr>
          <p:nvPr>
            <p:ph type="title"/>
          </p:nvPr>
        </p:nvSpPr>
        <p:spPr/>
        <p:txBody>
          <a:bodyPr>
            <a:normAutofit/>
          </a:bodyPr>
          <a:lstStyle/>
          <a:p>
            <a:pPr algn="ctr"/>
            <a:r>
              <a:rPr lang="fr-FR" sz="5000" b="1" dirty="0">
                <a:latin typeface="Arial" panose="020B0604020202020204" pitchFamily="34" charset="0"/>
                <a:cs typeface="Arial" panose="020B0604020202020204" pitchFamily="34" charset="0"/>
              </a:rPr>
              <a:t>Parcoursup : Accès en Licence</a:t>
            </a:r>
          </a:p>
        </p:txBody>
      </p:sp>
      <p:sp>
        <p:nvSpPr>
          <p:cNvPr id="4" name="Espace réservé du pied de page 3">
            <a:extLst>
              <a:ext uri="{FF2B5EF4-FFF2-40B4-BE49-F238E27FC236}">
                <a16:creationId xmlns:a16="http://schemas.microsoft.com/office/drawing/2014/main" id="{268B39E2-B8C4-4148-84A5-72A4BC0D9E37}"/>
              </a:ext>
            </a:extLst>
          </p:cNvPr>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04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stomShape 1"/>
          <p:cNvSpPr/>
          <p:nvPr/>
        </p:nvSpPr>
        <p:spPr bwMode="auto">
          <a:xfrm>
            <a:off x="788392" y="1125828"/>
            <a:ext cx="10876320" cy="4892193"/>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spAutoFit/>
          </a:bodyPr>
          <a:lstStyle/>
          <a:p>
            <a:pPr>
              <a:lnSpc>
                <a:spcPct val="100000"/>
              </a:lnSpc>
              <a:defRPr/>
            </a:pPr>
            <a:r>
              <a:rPr lang="fr-FR" sz="2400" b="1" strike="noStrike" spc="-1" dirty="0">
                <a:solidFill>
                  <a:srgbClr val="FE834D"/>
                </a:solidFill>
                <a:latin typeface="Calibri"/>
              </a:rPr>
              <a:t>	</a:t>
            </a:r>
            <a:endParaRPr lang="fr-FR" sz="2400" b="0" strike="noStrike" spc="-1" dirty="0">
              <a:latin typeface="Arial"/>
            </a:endParaRPr>
          </a:p>
          <a:p>
            <a:pPr>
              <a:lnSpc>
                <a:spcPct val="100000"/>
              </a:lnSpc>
              <a:defRPr/>
            </a:pPr>
            <a:r>
              <a:rPr lang="fr-FR" sz="2400" b="1" strike="noStrike" spc="-1" dirty="0">
                <a:solidFill>
                  <a:srgbClr val="FE834D"/>
                </a:solidFill>
                <a:latin typeface="Calibri"/>
              </a:rPr>
              <a:t>	</a:t>
            </a:r>
            <a:r>
              <a:rPr lang="fr-FR" sz="2400" b="1" strike="noStrike" spc="-1" dirty="0">
                <a:solidFill>
                  <a:srgbClr val="446070"/>
                </a:solidFill>
                <a:latin typeface="Arial"/>
              </a:rPr>
              <a:t>Objectif</a:t>
            </a:r>
            <a:r>
              <a:rPr lang="fr-FR" sz="2400" b="1" strike="noStrike" spc="-1" dirty="0">
                <a:solidFill>
                  <a:srgbClr val="8497B0"/>
                </a:solidFill>
                <a:latin typeface="Arial"/>
              </a:rPr>
              <a:t> </a:t>
            </a:r>
            <a:endParaRPr lang="fr-FR" sz="2400" b="0" strike="noStrike" spc="-1" dirty="0">
              <a:latin typeface="Arial"/>
            </a:endParaRPr>
          </a:p>
          <a:p>
            <a:pPr>
              <a:lnSpc>
                <a:spcPct val="100000"/>
              </a:lnSpc>
              <a:defRPr/>
            </a:pPr>
            <a:endParaRPr lang="fr-FR" sz="2400" b="0" strike="noStrike" spc="-1" dirty="0">
              <a:latin typeface="Arial"/>
            </a:endParaRPr>
          </a:p>
          <a:p>
            <a:pPr>
              <a:lnSpc>
                <a:spcPct val="100000"/>
              </a:lnSpc>
              <a:defRPr/>
            </a:pPr>
            <a:r>
              <a:rPr lang="fr-FR" sz="1800" b="1" strike="noStrike" spc="-1" dirty="0">
                <a:solidFill>
                  <a:srgbClr val="000000"/>
                </a:solidFill>
                <a:latin typeface="Arial"/>
              </a:rPr>
              <a:t>Poursuivre ses études</a:t>
            </a:r>
          </a:p>
          <a:p>
            <a:pPr>
              <a:lnSpc>
                <a:spcPct val="100000"/>
              </a:lnSpc>
              <a:defRPr/>
            </a:pPr>
            <a:r>
              <a:rPr lang="fr-FR" sz="1800" b="0" strike="noStrike" spc="-1" dirty="0">
                <a:solidFill>
                  <a:srgbClr val="EF8D4B"/>
                </a:solidFill>
                <a:latin typeface="Arial"/>
              </a:rPr>
              <a:t>(</a:t>
            </a:r>
            <a:r>
              <a:rPr lang="fr-FR" u="sng" spc="-1" dirty="0">
                <a:solidFill>
                  <a:srgbClr val="EF8D4B"/>
                </a:solidFill>
                <a:latin typeface="Arial"/>
              </a:rPr>
              <a:t>e</a:t>
            </a:r>
            <a:r>
              <a:rPr lang="fr-FR" sz="1800" b="0" u="sng" strike="noStrike" spc="-1" dirty="0">
                <a:solidFill>
                  <a:srgbClr val="EF8D4B"/>
                </a:solidFill>
                <a:latin typeface="Arial"/>
              </a:rPr>
              <a:t>x</a:t>
            </a:r>
            <a:r>
              <a:rPr lang="fr-FR" sz="1800" b="0" strike="noStrike" spc="-1" dirty="0">
                <a:solidFill>
                  <a:srgbClr val="EF8D4B"/>
                </a:solidFill>
                <a:latin typeface="Arial"/>
              </a:rPr>
              <a:t> : Master puis Doctorat, école de commerce </a:t>
            </a:r>
            <a:r>
              <a:rPr lang="fr-FR" spc="-1" dirty="0">
                <a:solidFill>
                  <a:srgbClr val="EF8D4B"/>
                </a:solidFill>
                <a:latin typeface="Arial"/>
              </a:rPr>
              <a:t>/ </a:t>
            </a:r>
            <a:r>
              <a:rPr lang="fr-FR" sz="1800" b="0" strike="noStrike" spc="-1" dirty="0">
                <a:solidFill>
                  <a:srgbClr val="EF8D4B"/>
                </a:solidFill>
                <a:latin typeface="Arial"/>
              </a:rPr>
              <a:t>d’ingénieur, concours)</a:t>
            </a:r>
          </a:p>
          <a:p>
            <a:pPr>
              <a:lnSpc>
                <a:spcPct val="100000"/>
              </a:lnSpc>
              <a:defRPr/>
            </a:pPr>
            <a:endParaRPr lang="fr-FR" sz="1800" b="0" strike="noStrike" spc="-1" dirty="0">
              <a:latin typeface="Arial"/>
            </a:endParaRPr>
          </a:p>
          <a:p>
            <a:pPr>
              <a:lnSpc>
                <a:spcPct val="100000"/>
              </a:lnSpc>
              <a:defRPr/>
            </a:pPr>
            <a:endParaRPr lang="fr-FR" sz="1800" b="0" strike="noStrike" spc="-1" dirty="0">
              <a:latin typeface="Arial"/>
            </a:endParaRPr>
          </a:p>
          <a:p>
            <a:pPr>
              <a:lnSpc>
                <a:spcPct val="100000"/>
              </a:lnSpc>
              <a:defRPr/>
            </a:pPr>
            <a:r>
              <a:rPr lang="fr-FR" sz="2000" b="0" strike="noStrike" spc="-1" dirty="0">
                <a:solidFill>
                  <a:srgbClr val="70AD47"/>
                </a:solidFill>
                <a:latin typeface="Arial"/>
              </a:rPr>
              <a:t>	</a:t>
            </a:r>
            <a:r>
              <a:rPr lang="fr-FR" sz="2400" b="1" strike="noStrike" spc="-1" dirty="0">
                <a:solidFill>
                  <a:srgbClr val="446070"/>
                </a:solidFill>
                <a:latin typeface="Arial"/>
              </a:rPr>
              <a:t>Organisation générale</a:t>
            </a:r>
            <a:endParaRPr lang="fr-FR" sz="2400" b="0" strike="noStrike" spc="-1" dirty="0">
              <a:solidFill>
                <a:srgbClr val="446070"/>
              </a:solidFill>
              <a:latin typeface="Arial"/>
            </a:endParaRPr>
          </a:p>
          <a:p>
            <a:pPr>
              <a:lnSpc>
                <a:spcPct val="100000"/>
              </a:lnSpc>
              <a:buClr>
                <a:srgbClr val="FF6735"/>
              </a:buClr>
              <a:defRPr/>
            </a:pPr>
            <a:endParaRPr lang="fr-FR" sz="1800" b="0" strike="noStrike" spc="-1" dirty="0">
              <a:solidFill>
                <a:srgbClr val="000000"/>
              </a:solidFill>
              <a:latin typeface="Arial"/>
            </a:endParaRPr>
          </a:p>
          <a:p>
            <a:pPr lvl="1" indent="-216000">
              <a:buClr>
                <a:srgbClr val="FF6735"/>
              </a:buClr>
              <a:buFont typeface="Wingdings"/>
              <a:buChar char=""/>
              <a:defRPr/>
            </a:pPr>
            <a:r>
              <a:rPr lang="fr-FR" b="1" strike="noStrike" spc="-1" dirty="0">
                <a:solidFill>
                  <a:srgbClr val="000000"/>
                </a:solidFill>
                <a:latin typeface="Arial"/>
              </a:rPr>
              <a:t>Évaluation continue intégrale : </a:t>
            </a:r>
            <a:r>
              <a:rPr lang="fr-FR" strike="noStrike" spc="-1" dirty="0">
                <a:latin typeface="Arial"/>
              </a:rPr>
              <a:t>Disparition des examens terminaux</a:t>
            </a:r>
            <a:r>
              <a:rPr lang="fr-FR" spc="-1" dirty="0">
                <a:latin typeface="Arial"/>
              </a:rPr>
              <a:t> :</a:t>
            </a:r>
            <a:r>
              <a:rPr lang="fr-FR" strike="noStrike" spc="-1" dirty="0">
                <a:latin typeface="Arial"/>
              </a:rPr>
              <a:t> les « partiels »</a:t>
            </a:r>
          </a:p>
          <a:p>
            <a:pPr lvl="1" indent="-216000">
              <a:buClr>
                <a:srgbClr val="FF6735"/>
              </a:buClr>
              <a:buFont typeface="Wingdings"/>
              <a:buChar char=""/>
              <a:defRPr/>
            </a:pPr>
            <a:endParaRPr lang="fr-FR" strike="noStrike" spc="-1" dirty="0">
              <a:solidFill>
                <a:srgbClr val="EF8D4B"/>
              </a:solidFill>
              <a:latin typeface="Arial"/>
            </a:endParaRPr>
          </a:p>
          <a:p>
            <a:pPr lvl="1" indent="-216000">
              <a:buClr>
                <a:srgbClr val="FF6735"/>
              </a:buClr>
              <a:buFont typeface="Wingdings"/>
              <a:buChar char=""/>
              <a:defRPr/>
            </a:pPr>
            <a:r>
              <a:rPr lang="fr-FR" b="1" strike="noStrike" spc="-1" dirty="0">
                <a:solidFill>
                  <a:srgbClr val="000000"/>
                </a:solidFill>
                <a:latin typeface="Arial"/>
              </a:rPr>
              <a:t>Seconde chance : </a:t>
            </a:r>
            <a:r>
              <a:rPr lang="fr-FR" strike="noStrike" spc="-1" dirty="0">
                <a:solidFill>
                  <a:srgbClr val="000000"/>
                </a:solidFill>
                <a:latin typeface="Arial"/>
              </a:rPr>
              <a:t>mise en place de nouvelles modalités de rattrapage</a:t>
            </a:r>
          </a:p>
          <a:p>
            <a:pPr lvl="1" indent="-216000">
              <a:buClr>
                <a:srgbClr val="FF6735"/>
              </a:buClr>
              <a:buFont typeface="Wingdings"/>
              <a:buChar char=""/>
              <a:defRPr/>
            </a:pPr>
            <a:endParaRPr lang="fr-FR" sz="1800" b="1" spc="-1" dirty="0">
              <a:solidFill>
                <a:srgbClr val="000000"/>
              </a:solidFill>
              <a:latin typeface="Arial"/>
            </a:endParaRPr>
          </a:p>
          <a:p>
            <a:pPr lvl="1" indent="-216000">
              <a:buClr>
                <a:srgbClr val="FF6735"/>
              </a:buClr>
              <a:buFont typeface="Wingdings"/>
              <a:buChar char=""/>
              <a:defRPr/>
            </a:pPr>
            <a:r>
              <a:rPr lang="fr-FR" sz="1800" b="1" strike="noStrike" spc="-1" dirty="0">
                <a:solidFill>
                  <a:srgbClr val="000000"/>
                </a:solidFill>
                <a:latin typeface="Arial"/>
              </a:rPr>
              <a:t>Modalités des enseignements : </a:t>
            </a:r>
            <a:r>
              <a:rPr lang="fr-FR" sz="1800" b="0" strike="noStrike" spc="-1" dirty="0">
                <a:solidFill>
                  <a:srgbClr val="000000"/>
                </a:solidFill>
                <a:latin typeface="Arial"/>
              </a:rPr>
              <a:t>CM, TD, TP  –  20 à 30h de cours par semaine</a:t>
            </a:r>
            <a:endParaRPr lang="fr-FR" spc="-1" dirty="0">
              <a:latin typeface="Arial"/>
            </a:endParaRPr>
          </a:p>
          <a:p>
            <a:pPr lvl="1" indent="-216000">
              <a:buClr>
                <a:srgbClr val="FF6735"/>
              </a:buClr>
              <a:buFont typeface="Wingdings"/>
              <a:buChar char=""/>
              <a:defRPr/>
            </a:pPr>
            <a:endParaRPr lang="fr-FR" sz="1800" b="1" strike="noStrike" spc="-1" dirty="0">
              <a:solidFill>
                <a:srgbClr val="000000"/>
              </a:solidFill>
              <a:latin typeface="Arial"/>
            </a:endParaRPr>
          </a:p>
          <a:p>
            <a:pPr lvl="1" indent="-216000">
              <a:buClr>
                <a:srgbClr val="FF6735"/>
              </a:buClr>
              <a:buFont typeface="Wingdings"/>
              <a:buChar char=""/>
              <a:defRPr/>
            </a:pPr>
            <a:r>
              <a:rPr lang="fr-FR" sz="1800" b="1" strike="noStrike" spc="-1" dirty="0">
                <a:solidFill>
                  <a:srgbClr val="000000"/>
                </a:solidFill>
                <a:latin typeface="Arial"/>
              </a:rPr>
              <a:t>Spécialisation progressive avec stage en L3</a:t>
            </a:r>
            <a:r>
              <a:rPr lang="fr-FR" sz="1800" b="0" strike="noStrike" spc="-1" dirty="0">
                <a:solidFill>
                  <a:srgbClr val="000000"/>
                </a:solidFill>
                <a:latin typeface="Calibri"/>
              </a:rPr>
              <a:t>     </a:t>
            </a:r>
            <a:endParaRPr lang="fr-FR" sz="1800" b="0" strike="noStrike" spc="-1" dirty="0">
              <a:latin typeface="Arial"/>
            </a:endParaRPr>
          </a:p>
        </p:txBody>
      </p:sp>
      <p:sp>
        <p:nvSpPr>
          <p:cNvPr id="6" name="CustomShape 3"/>
          <p:cNvSpPr/>
          <p:nvPr/>
        </p:nvSpPr>
        <p:spPr bwMode="auto">
          <a:xfrm>
            <a:off x="4943872" y="522118"/>
            <a:ext cx="3070080" cy="644877"/>
          </a:xfrm>
          <a:prstGeom prst="rect">
            <a:avLst/>
          </a:prstGeom>
          <a:solidFill>
            <a:schemeClr val="bg1"/>
          </a:solidFill>
          <a:ln w="0">
            <a:solidFill>
              <a:schemeClr val="bg1"/>
            </a:solidFill>
          </a:ln>
        </p:spPr>
        <p:style>
          <a:lnRef idx="0">
            <a:srgbClr val="000000"/>
          </a:lnRef>
          <a:fillRef idx="0">
            <a:srgbClr val="000000"/>
          </a:fillRef>
          <a:effectRef idx="0">
            <a:srgbClr val="000000"/>
          </a:effectRef>
          <a:fontRef idx="minor"/>
        </p:style>
        <p:txBody>
          <a:bodyPr wrap="square" lIns="90000" tIns="45000" rIns="90000" bIns="45000">
            <a:spAutoFit/>
          </a:bodyPr>
          <a:lstStyle/>
          <a:p>
            <a:pPr algn="ctr">
              <a:lnSpc>
                <a:spcPct val="100000"/>
              </a:lnSpc>
              <a:defRPr/>
            </a:pPr>
            <a:r>
              <a:rPr lang="fr-FR" sz="3600" b="1" dirty="0">
                <a:solidFill>
                  <a:srgbClr val="7390A1"/>
                </a:solidFill>
                <a:latin typeface="Arial"/>
                <a:ea typeface="DejaVu Sans"/>
                <a:cs typeface="DejaVu Sans"/>
              </a:rPr>
              <a:t>La Licence</a:t>
            </a:r>
          </a:p>
        </p:txBody>
      </p:sp>
      <p:pic>
        <p:nvPicPr>
          <p:cNvPr id="3" name="Image 2">
            <a:extLst>
              <a:ext uri="{FF2B5EF4-FFF2-40B4-BE49-F238E27FC236}">
                <a16:creationId xmlns:a16="http://schemas.microsoft.com/office/drawing/2014/main" id="{FB59E09D-5F08-4744-B9FF-43F391E8C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400" y="1344031"/>
            <a:ext cx="720080" cy="720080"/>
          </a:xfrm>
          <a:prstGeom prst="rect">
            <a:avLst/>
          </a:prstGeom>
        </p:spPr>
      </p:pic>
      <p:pic>
        <p:nvPicPr>
          <p:cNvPr id="12" name="Image 11">
            <a:extLst>
              <a:ext uri="{FF2B5EF4-FFF2-40B4-BE49-F238E27FC236}">
                <a16:creationId xmlns:a16="http://schemas.microsoft.com/office/drawing/2014/main" id="{F22955A7-9711-43D8-B71B-D7D014D89F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056" y="3128842"/>
            <a:ext cx="720081" cy="720081"/>
          </a:xfrm>
          <a:prstGeom prst="rect">
            <a:avLst/>
          </a:prstGeom>
        </p:spPr>
      </p:pic>
      <p:sp>
        <p:nvSpPr>
          <p:cNvPr id="2" name="Rectangle : coins arrondis 1">
            <a:extLst>
              <a:ext uri="{FF2B5EF4-FFF2-40B4-BE49-F238E27FC236}">
                <a16:creationId xmlns:a16="http://schemas.microsoft.com/office/drawing/2014/main" id="{FBA08021-B76D-2496-33F3-300536D4D584}"/>
              </a:ext>
            </a:extLst>
          </p:cNvPr>
          <p:cNvSpPr/>
          <p:nvPr/>
        </p:nvSpPr>
        <p:spPr bwMode="auto">
          <a:xfrm>
            <a:off x="9349624" y="1344032"/>
            <a:ext cx="1498904" cy="720080"/>
          </a:xfrm>
          <a:prstGeom prst="roundRect">
            <a:avLst>
              <a:gd name="adj" fmla="val 10670"/>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3 ans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ous-titre 22">
            <a:extLst>
              <a:ext uri="{FF2B5EF4-FFF2-40B4-BE49-F238E27FC236}">
                <a16:creationId xmlns:a16="http://schemas.microsoft.com/office/drawing/2014/main" id="{B51009D9-583B-4E29-8F0A-C5C7088AC9E1}"/>
              </a:ext>
            </a:extLst>
          </p:cNvPr>
          <p:cNvSpPr>
            <a:spLocks noGrp="1"/>
          </p:cNvSpPr>
          <p:nvPr>
            <p:ph type="subTitle"/>
          </p:nvPr>
        </p:nvSpPr>
        <p:spPr>
          <a:xfrm>
            <a:off x="464422" y="144371"/>
            <a:ext cx="10972440" cy="5616623"/>
          </a:xfrm>
        </p:spPr>
        <p:txBody>
          <a:bodyPr/>
          <a:lstStyle/>
          <a:p>
            <a:pPr marL="0" indent="0" algn="ctr">
              <a:lnSpc>
                <a:spcPct val="100000"/>
              </a:lnSpc>
              <a:buNone/>
              <a:defRPr/>
            </a:pPr>
            <a:r>
              <a:rPr lang="fr-FR" sz="2800" b="1" dirty="0">
                <a:solidFill>
                  <a:srgbClr val="E4A34C"/>
                </a:solidFill>
                <a:latin typeface="Arial" panose="020B0604020202020204" pitchFamily="34" charset="0"/>
                <a:ea typeface="Calibri" panose="020F0502020204030204" pitchFamily="34" charset="0"/>
                <a:cs typeface="Arial" panose="020B0604020202020204" pitchFamily="34" charset="0"/>
              </a:rPr>
              <a:t>Les licences sont généralement des formations non sélectives. </a:t>
            </a:r>
          </a:p>
          <a:p>
            <a:pPr>
              <a:lnSpc>
                <a:spcPct val="100000"/>
              </a:lnSpc>
              <a:defRPr/>
            </a:pPr>
            <a:r>
              <a:rPr lang="fr-FR" sz="2800" dirty="0">
                <a:latin typeface="Arial" panose="020B0604020202020204" pitchFamily="34" charset="0"/>
                <a:ea typeface="Calibri" panose="020F0502020204030204" pitchFamily="34" charset="0"/>
                <a:cs typeface="Arial" panose="020B0604020202020204" pitchFamily="34" charset="0"/>
              </a:rPr>
              <a:t>Ces formations sont susceptibles d'accueillir tous les candidats qui le souhaitent . </a:t>
            </a:r>
          </a:p>
          <a:p>
            <a:pPr marL="0" indent="0">
              <a:lnSpc>
                <a:spcPct val="100000"/>
              </a:lnSpc>
              <a:buNone/>
              <a:defRPr/>
            </a:pPr>
            <a:endParaRPr lang="fr-FR" sz="2800"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defRPr/>
            </a:pPr>
            <a:endParaRPr lang="fr-FR"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defRPr/>
            </a:pPr>
            <a:r>
              <a:rPr lang="fr-FR" sz="2800" dirty="0">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buNone/>
              <a:defRPr/>
            </a:pPr>
            <a:endParaRPr lang="fr-FR" sz="2800" dirty="0">
              <a:latin typeface="Arial" panose="020B0604020202020204" pitchFamily="34" charset="0"/>
              <a:ea typeface="Calibri" panose="020F050202020403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Attention à bien comprendre les attendus </a:t>
            </a:r>
            <a:r>
              <a:rPr lang="fr-FR" dirty="0"/>
              <a:t>:</a:t>
            </a:r>
          </a:p>
          <a:p>
            <a:pPr marL="0" indent="0">
              <a:buNone/>
            </a:pPr>
            <a:endParaRPr lang="fr-FR" dirty="0"/>
          </a:p>
          <a:p>
            <a:endParaRPr lang="fr-FR" dirty="0"/>
          </a:p>
        </p:txBody>
      </p:sp>
      <p:sp>
        <p:nvSpPr>
          <p:cNvPr id="2" name="Espace réservé du numéro de diapositive 1">
            <a:extLst>
              <a:ext uri="{FF2B5EF4-FFF2-40B4-BE49-F238E27FC236}">
                <a16:creationId xmlns:a16="http://schemas.microsoft.com/office/drawing/2014/main" id="{DC8F67F6-D820-4A51-BDDC-3396B4BE604B}"/>
              </a:ext>
            </a:extLst>
          </p:cNvPr>
          <p:cNvSpPr>
            <a:spLocks noGrp="1"/>
          </p:cNvSpPr>
          <p:nvPr>
            <p:ph type="sldNum" sz="quarter" idx="4294967295"/>
          </p:nvPr>
        </p:nvSpPr>
        <p:spPr>
          <a:xfrm>
            <a:off x="11325225" y="6567488"/>
            <a:ext cx="866775" cy="29051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4" name="Image 23">
            <a:extLst>
              <a:ext uri="{FF2B5EF4-FFF2-40B4-BE49-F238E27FC236}">
                <a16:creationId xmlns:a16="http://schemas.microsoft.com/office/drawing/2014/main" id="{DB4D5B28-8545-4F37-8791-734F4A285255}"/>
              </a:ext>
            </a:extLst>
          </p:cNvPr>
          <p:cNvPicPr>
            <a:picLocks noChangeAspect="1"/>
          </p:cNvPicPr>
          <p:nvPr/>
        </p:nvPicPr>
        <p:blipFill>
          <a:blip r:embed="rId3"/>
          <a:stretch>
            <a:fillRect/>
          </a:stretch>
        </p:blipFill>
        <p:spPr>
          <a:xfrm>
            <a:off x="1415480" y="2476367"/>
            <a:ext cx="9735909" cy="952633"/>
          </a:xfrm>
          <a:prstGeom prst="rect">
            <a:avLst/>
          </a:prstGeom>
          <a:ln>
            <a:noFill/>
          </a:ln>
          <a:effectLst>
            <a:outerShdw blurRad="292100" dist="139700" dir="2700000" algn="tl" rotWithShape="0">
              <a:srgbClr val="333333">
                <a:alpha val="65000"/>
              </a:srgbClr>
            </a:outerShdw>
          </a:effectLst>
        </p:spPr>
      </p:pic>
      <p:pic>
        <p:nvPicPr>
          <p:cNvPr id="25" name="Image 24">
            <a:extLst>
              <a:ext uri="{FF2B5EF4-FFF2-40B4-BE49-F238E27FC236}">
                <a16:creationId xmlns:a16="http://schemas.microsoft.com/office/drawing/2014/main" id="{CEFFEA57-0ADF-48AA-A7E0-920B66B929FB}"/>
              </a:ext>
            </a:extLst>
          </p:cNvPr>
          <p:cNvPicPr>
            <a:picLocks noChangeAspect="1"/>
          </p:cNvPicPr>
          <p:nvPr/>
        </p:nvPicPr>
        <p:blipFill>
          <a:blip r:embed="rId4"/>
          <a:stretch>
            <a:fillRect/>
          </a:stretch>
        </p:blipFill>
        <p:spPr>
          <a:xfrm>
            <a:off x="183830" y="4168532"/>
            <a:ext cx="11574782" cy="2111986"/>
          </a:xfrm>
          <a:prstGeom prst="rect">
            <a:avLst/>
          </a:prstGeom>
        </p:spPr>
      </p:pic>
    </p:spTree>
    <p:extLst>
      <p:ext uri="{BB962C8B-B14F-4D97-AF65-F5344CB8AC3E}">
        <p14:creationId xmlns:p14="http://schemas.microsoft.com/office/powerpoint/2010/main" val="272575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68A2DBB-9FB8-BA07-B56D-EC6473A8B0EA}"/>
              </a:ext>
            </a:extLst>
          </p:cNvPr>
          <p:cNvSpPr txBox="1"/>
          <p:nvPr/>
        </p:nvSpPr>
        <p:spPr>
          <a:xfrm>
            <a:off x="335360" y="908720"/>
            <a:ext cx="11377264" cy="4955203"/>
          </a:xfrm>
          <a:prstGeom prst="rect">
            <a:avLst/>
          </a:prstGeom>
          <a:noFill/>
        </p:spPr>
        <p:txBody>
          <a:bodyPr wrap="square" rtlCol="0">
            <a:spAutoFit/>
          </a:bodyPr>
          <a:lstStyle/>
          <a:p>
            <a:pPr algn="ctr"/>
            <a:r>
              <a:rPr lang="fr-FR" sz="2800" b="1" dirty="0">
                <a:solidFill>
                  <a:srgbClr val="7390A1"/>
                </a:solidFill>
                <a:latin typeface="Arial"/>
                <a:ea typeface="DejaVu Sans"/>
                <a:cs typeface="DejaVu Sans"/>
              </a:rPr>
              <a:t>Rentrée 2026 : Offre de formation</a:t>
            </a:r>
          </a:p>
          <a:p>
            <a:endParaRPr kumimoji="0" lang="fr-FR" sz="1800" b="1" i="0" u="none" strike="noStrike" kern="0" cap="none" spc="0" normalizeH="0" baseline="0" noProof="0" dirty="0">
              <a:ln>
                <a:noFill/>
              </a:ln>
              <a:solidFill>
                <a:srgbClr val="7390A1"/>
              </a:solidFill>
              <a:effectLst/>
              <a:uLnTx/>
              <a:uFillTx/>
              <a:latin typeface="Arial"/>
              <a:ea typeface="DejaVu Sans"/>
              <a:cs typeface="DejaVu Sans"/>
            </a:endParaRPr>
          </a:p>
          <a:p>
            <a:endParaRPr lang="fr-FR" b="1" dirty="0">
              <a:solidFill>
                <a:srgbClr val="7390A1"/>
              </a:solidFill>
              <a:latin typeface="Arial"/>
              <a:ea typeface="DejaVu Sans"/>
              <a:cs typeface="DejaVu Sans"/>
            </a:endParaRPr>
          </a:p>
          <a:p>
            <a:endParaRPr kumimoji="0" lang="fr-FR" sz="1800" b="1" i="0" u="none" strike="noStrike" kern="0" cap="none" spc="0" normalizeH="0" baseline="0" noProof="0" dirty="0">
              <a:ln>
                <a:noFill/>
              </a:ln>
              <a:solidFill>
                <a:srgbClr val="7390A1"/>
              </a:solidFill>
              <a:effectLst/>
              <a:uLnTx/>
              <a:uFillTx/>
              <a:latin typeface="Arial"/>
              <a:ea typeface="DejaVu Sans"/>
              <a:cs typeface="DejaVu Sans"/>
            </a:endParaRPr>
          </a:p>
          <a:p>
            <a:endParaRPr kumimoji="0" lang="fr-FR" sz="1800" b="1" i="0" u="none" strike="noStrike" kern="0" cap="none" spc="0" normalizeH="0" baseline="0" noProof="0" dirty="0">
              <a:ln>
                <a:noFill/>
              </a:ln>
              <a:solidFill>
                <a:srgbClr val="7390A1"/>
              </a:solidFill>
              <a:effectLst/>
              <a:uLnTx/>
              <a:uFillTx/>
              <a:latin typeface="Arial"/>
              <a:ea typeface="DejaVu Sans"/>
              <a:cs typeface="DejaVu Sans"/>
            </a:endParaRPr>
          </a:p>
          <a:p>
            <a:endParaRPr kumimoji="0" lang="fr-FR" sz="1800" b="1" i="0" u="none" strike="noStrike" kern="0" cap="none" spc="0" normalizeH="0" baseline="0" noProof="0" dirty="0">
              <a:ln>
                <a:noFill/>
              </a:ln>
              <a:solidFill>
                <a:srgbClr val="7390A1"/>
              </a:solidFill>
              <a:effectLst/>
              <a:uLnTx/>
              <a:uFillTx/>
              <a:latin typeface="Arial"/>
              <a:ea typeface="DejaVu Sans"/>
              <a:cs typeface="DejaVu Sans"/>
            </a:endParaRPr>
          </a:p>
          <a:p>
            <a:pPr marL="285750" indent="-285750">
              <a:lnSpc>
                <a:spcPct val="150000"/>
              </a:lnSpc>
              <a:buFont typeface="Wingdings" panose="05000000000000000000" pitchFamily="2" charset="2"/>
              <a:buChar char="Ø"/>
            </a:pPr>
            <a:r>
              <a:rPr lang="fr-FR" b="1" dirty="0">
                <a:solidFill>
                  <a:srgbClr val="7390A1"/>
                </a:solidFill>
                <a:latin typeface="Arial"/>
                <a:ea typeface="DejaVu Sans"/>
                <a:cs typeface="DejaVu Sans"/>
              </a:rPr>
              <a:t>Ouverture d’un PASS :</a:t>
            </a:r>
            <a:endParaRPr lang="fr-FR" b="1" dirty="0">
              <a:solidFill>
                <a:schemeClr val="accent2">
                  <a:lumMod val="75000"/>
                </a:schemeClr>
              </a:solidFill>
              <a:latin typeface="Arial"/>
              <a:ea typeface="DejaVu Sans"/>
              <a:cs typeface="DejaVu Sans"/>
            </a:endParaRPr>
          </a:p>
          <a:p>
            <a:pPr>
              <a:lnSpc>
                <a:spcPct val="150000"/>
              </a:lnSpc>
            </a:pPr>
            <a:r>
              <a:rPr lang="fr-FR" b="1" dirty="0">
                <a:latin typeface="Arial"/>
                <a:ea typeface="DejaVu Sans"/>
                <a:cs typeface="DejaVu Sans"/>
              </a:rPr>
              <a:t>Parcours Spécifique Accès Santé option Biotechnologies et biomatériaux pour le vivant</a:t>
            </a:r>
          </a:p>
          <a:p>
            <a:pPr>
              <a:lnSpc>
                <a:spcPct val="150000"/>
              </a:lnSpc>
            </a:pPr>
            <a:r>
              <a:rPr lang="fr-FR" b="1" dirty="0">
                <a:solidFill>
                  <a:schemeClr val="accent2">
                    <a:lumMod val="75000"/>
                  </a:schemeClr>
                </a:solidFill>
                <a:latin typeface="Arial"/>
                <a:ea typeface="DejaVu Sans"/>
                <a:cs typeface="DejaVu Sans"/>
              </a:rPr>
              <a:t>sur le campus d’Évreux</a:t>
            </a:r>
            <a:endParaRPr lang="fr-FR" b="1" dirty="0">
              <a:latin typeface="Arial"/>
              <a:ea typeface="DejaVu Sans"/>
              <a:cs typeface="DejaVu Sans"/>
            </a:endParaRPr>
          </a:p>
          <a:p>
            <a:pPr>
              <a:lnSpc>
                <a:spcPct val="150000"/>
              </a:lnSpc>
            </a:pPr>
            <a:endParaRPr kumimoji="0" lang="fr-FR" sz="1800" b="1" i="0" u="none" strike="noStrike" kern="0" cap="none" spc="0" normalizeH="0" baseline="0" noProof="0" dirty="0">
              <a:ln>
                <a:noFill/>
              </a:ln>
              <a:effectLst/>
              <a:uLnTx/>
              <a:uFillTx/>
              <a:latin typeface="Arial"/>
              <a:ea typeface="DejaVu Sans"/>
              <a:cs typeface="DejaVu Sans"/>
            </a:endParaRPr>
          </a:p>
          <a:p>
            <a:pPr marL="285750" indent="-285750">
              <a:lnSpc>
                <a:spcPct val="150000"/>
              </a:lnSpc>
              <a:buFont typeface="Wingdings" panose="05000000000000000000" pitchFamily="2" charset="2"/>
              <a:buChar char="Ø"/>
            </a:pPr>
            <a:r>
              <a:rPr lang="fr-FR" b="1" dirty="0">
                <a:solidFill>
                  <a:srgbClr val="7390A1"/>
                </a:solidFill>
                <a:latin typeface="Arial"/>
                <a:ea typeface="DejaVu Sans"/>
                <a:cs typeface="DejaVu Sans"/>
              </a:rPr>
              <a:t>Ouverture de la </a:t>
            </a:r>
            <a:r>
              <a:rPr lang="fr-FR" b="1" dirty="0">
                <a:latin typeface="Arial"/>
                <a:ea typeface="DejaVu Sans"/>
                <a:cs typeface="DejaVu Sans"/>
              </a:rPr>
              <a:t>Licence</a:t>
            </a:r>
            <a:r>
              <a:rPr lang="fr-FR" b="1" dirty="0">
                <a:solidFill>
                  <a:srgbClr val="7390A1"/>
                </a:solidFill>
                <a:latin typeface="Arial"/>
                <a:ea typeface="DejaVu Sans"/>
                <a:cs typeface="DejaVu Sans"/>
              </a:rPr>
              <a:t> </a:t>
            </a:r>
            <a:r>
              <a:rPr lang="fr-FR" b="1" dirty="0">
                <a:latin typeface="Arial"/>
                <a:ea typeface="DejaVu Sans"/>
                <a:cs typeface="DejaVu Sans"/>
              </a:rPr>
              <a:t>Professorat des Écoles </a:t>
            </a:r>
          </a:p>
          <a:p>
            <a:pPr>
              <a:lnSpc>
                <a:spcPct val="150000"/>
              </a:lnSpc>
            </a:pPr>
            <a:r>
              <a:rPr kumimoji="0" lang="fr-FR" sz="1800" b="1" i="0" u="none" strike="noStrike" kern="0" cap="none" spc="0" normalizeH="0" baseline="0" noProof="0" dirty="0">
                <a:ln>
                  <a:noFill/>
                </a:ln>
                <a:solidFill>
                  <a:schemeClr val="accent2">
                    <a:lumMod val="75000"/>
                  </a:schemeClr>
                </a:solidFill>
                <a:effectLst/>
                <a:uLnTx/>
                <a:uFillTx/>
                <a:latin typeface="Arial"/>
                <a:ea typeface="DejaVu Sans"/>
                <a:cs typeface="DejaVu Sans"/>
              </a:rPr>
              <a:t>Sur les campus Mont-Saint-Aignan, Évreux et Le Havre</a:t>
            </a:r>
          </a:p>
          <a:p>
            <a:endParaRPr kumimoji="0" lang="fr-FR" sz="1800" b="0" i="0" u="none" strike="noStrike" kern="0" cap="none" spc="0" normalizeH="0" baseline="0" noProof="0" dirty="0">
              <a:ln>
                <a:noFill/>
              </a:ln>
              <a:effectLst/>
              <a:uLnTx/>
              <a:uFillTx/>
              <a:latin typeface="Calibri"/>
              <a:ea typeface="DejaVu Sans"/>
              <a:cs typeface="DejaVu Sans"/>
            </a:endParaRPr>
          </a:p>
          <a:p>
            <a:endParaRPr lang="fr-FR" dirty="0"/>
          </a:p>
        </p:txBody>
      </p:sp>
      <p:pic>
        <p:nvPicPr>
          <p:cNvPr id="5" name="Image 4">
            <a:extLst>
              <a:ext uri="{FF2B5EF4-FFF2-40B4-BE49-F238E27FC236}">
                <a16:creationId xmlns:a16="http://schemas.microsoft.com/office/drawing/2014/main" id="{429B0D5F-6170-046C-AC5B-1289CEE84A5D}"/>
              </a:ext>
            </a:extLst>
          </p:cNvPr>
          <p:cNvPicPr>
            <a:picLocks noChangeAspect="1"/>
          </p:cNvPicPr>
          <p:nvPr/>
        </p:nvPicPr>
        <p:blipFill>
          <a:blip r:embed="rId3"/>
          <a:stretch>
            <a:fillRect/>
          </a:stretch>
        </p:blipFill>
        <p:spPr bwMode="auto">
          <a:xfrm>
            <a:off x="4583832" y="1700808"/>
            <a:ext cx="2232248" cy="849224"/>
          </a:xfrm>
          <a:prstGeom prst="rect">
            <a:avLst/>
          </a:prstGeom>
        </p:spPr>
      </p:pic>
    </p:spTree>
    <p:extLst>
      <p:ext uri="{BB962C8B-B14F-4D97-AF65-F5344CB8AC3E}">
        <p14:creationId xmlns:p14="http://schemas.microsoft.com/office/powerpoint/2010/main" val="1845706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URN-2019 v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URN-2019 v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URN 2018 V2" id="{BE94B374-E5E5-4734-8972-759BD72FD6C4}" vid="{23EDD42C-F47C-42FB-9912-41594098E98F}"/>
    </a:ext>
  </a:extLst>
</a:theme>
</file>

<file path=ppt/theme/theme4.xml><?xml version="1.0" encoding="utf-8"?>
<a:theme xmlns:a="http://schemas.openxmlformats.org/drawingml/2006/main" name="2_URN-2019 v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7281</TotalTime>
  <Words>3151</Words>
  <Application>Microsoft Office PowerPoint</Application>
  <DocSecurity>0</DocSecurity>
  <PresentationFormat>Grand écran</PresentationFormat>
  <Paragraphs>333</Paragraphs>
  <Slides>25</Slides>
  <Notes>24</Notes>
  <HiddenSlides>2</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25</vt:i4>
      </vt:variant>
    </vt:vector>
  </HeadingPairs>
  <TitlesOfParts>
    <vt:vector size="35" baseType="lpstr">
      <vt:lpstr>Arial</vt:lpstr>
      <vt:lpstr>Calibri</vt:lpstr>
      <vt:lpstr>Calibri Light</vt:lpstr>
      <vt:lpstr>Symbol</vt:lpstr>
      <vt:lpstr>Times New Roman</vt:lpstr>
      <vt:lpstr>Wingdings</vt:lpstr>
      <vt:lpstr>Office Theme</vt:lpstr>
      <vt:lpstr>URN-2019 v1</vt:lpstr>
      <vt:lpstr>1_URN-2019 v1</vt:lpstr>
      <vt:lpstr>2_URN-2019 v1</vt:lpstr>
      <vt:lpstr>Présentation PowerPoint</vt:lpstr>
      <vt:lpstr>Présentation PowerPoint</vt:lpstr>
      <vt:lpstr>Présentation PowerPoint</vt:lpstr>
      <vt:lpstr>Présentation PowerPoint</vt:lpstr>
      <vt:lpstr>Parcoursup - Rentrée 2026 : Calendrier</vt:lpstr>
      <vt:lpstr>Parcoursup : Accès en Licence</vt:lpstr>
      <vt:lpstr>Présentation PowerPoint</vt:lpstr>
      <vt:lpstr>Présentation PowerPoint</vt:lpstr>
      <vt:lpstr>Présentation PowerPoint</vt:lpstr>
      <vt:lpstr>Présentation PowerPoint</vt:lpstr>
      <vt:lpstr> - Des quotas sont appliqués :</vt:lpstr>
      <vt:lpstr>Présentation PowerPoint</vt:lpstr>
      <vt:lpstr>Présentation PowerPoint</vt:lpstr>
      <vt:lpstr>Parcoursup à l’Université :  Les formations sélectives </vt:lpstr>
      <vt:lpstr>Parcoursup : Accès en B.U.T. </vt:lpstr>
      <vt:lpstr>Bachelor Universitaire de Technologie</vt:lpstr>
      <vt:lpstr>Présentation PowerPoint</vt:lpstr>
      <vt:lpstr>Parcoursup à l’Université :  Les autres formations sélectives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Université de Rouen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L’Université de Rouen Normandie</dc:title>
  <dc:subject/>
  <dc:creator>AMELIE LE CLEAC'H (Invité)</dc:creator>
  <cp:keywords/>
  <dc:description/>
  <cp:lastModifiedBy>DELPHINE CAILLIAUX (Personnel)</cp:lastModifiedBy>
  <cp:revision>796</cp:revision>
  <cp:lastPrinted>2024-10-15T12:05:16Z</cp:lastPrinted>
  <dcterms:created xsi:type="dcterms:W3CDTF">2019-09-13T08:11:40Z</dcterms:created>
  <dcterms:modified xsi:type="dcterms:W3CDTF">2026-01-23T14:36:29Z</dcterms:modified>
  <cp:category/>
  <dc:identifier/>
  <cp:contentStatus/>
  <dc:language>fr-FR</dc:language>
  <cp:version/>
</cp:coreProperties>
</file>