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8BFEA-06A4-4CE8-8D01-CF316A165A02}" v="4" dt="2021-04-02T11:25:02.8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93" d="100"/>
          <a:sy n="93" d="100"/>
        </p:scale>
        <p:origin x="518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B03094-901B-427A-981B-0704CDBEB8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01E2D88-74E9-4E83-9DC0-9B0741F936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D8E53D-3D5A-4A87-AEDD-5DE4C72D1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4063-BE9E-48B3-91A9-4E41251DB4B7}" type="datetimeFigureOut">
              <a:rPr lang="fr-FR" smtClean="0"/>
              <a:t>02/04/2021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45879A-04CD-475C-BA88-798A6317E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D54519-DBE1-42BD-B22D-F9481F009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B1340-F4E4-48EA-AA87-E79ED23A38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1492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09464B-E60E-46E2-9B6C-497878511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741E145-9C94-4226-A0F1-4352E94270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57F92A-A544-479C-A038-2FCA5FB9B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4063-BE9E-48B3-91A9-4E41251DB4B7}" type="datetimeFigureOut">
              <a:rPr lang="fr-FR" smtClean="0"/>
              <a:t>02/04/2021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BE690D-29F3-45E6-B367-374DE584D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99B541-DF17-4C0A-B766-D04A4BCDD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B1340-F4E4-48EA-AA87-E79ED23A38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0979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B7B5F75-CB42-4D10-A68B-CCDB03B43C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E689B4-F414-4DD5-9850-D0AB36986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53BC64-F997-4866-9F2E-EAD4D301F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4063-BE9E-48B3-91A9-4E41251DB4B7}" type="datetimeFigureOut">
              <a:rPr lang="fr-FR" smtClean="0"/>
              <a:t>02/04/2021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E2C4D5-B2A3-48E9-B38B-C384362D4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23DEFB-CD08-4A79-8146-BF55D9D02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B1340-F4E4-48EA-AA87-E79ED23A38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391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A1BB20-FFF8-4595-95F8-29DBD5702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78CD35-0F68-4049-ACD2-3F5821033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161A227-82B4-47E5-BC66-B75D0C107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4063-BE9E-48B3-91A9-4E41251DB4B7}" type="datetimeFigureOut">
              <a:rPr lang="fr-FR" smtClean="0"/>
              <a:t>02/04/2021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3BE847B-DA18-4F19-8FB6-3EB42889A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52D4E2-30DC-4A30-B626-E57276E10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B1340-F4E4-48EA-AA87-E79ED23A38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3364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C42D69-D33C-45AA-B00A-11B1703F7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21B0539-AD24-4EA9-B90C-41D29A318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B0ED33-205F-49FC-A389-3DC78AEF3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4063-BE9E-48B3-91A9-4E41251DB4B7}" type="datetimeFigureOut">
              <a:rPr lang="fr-FR" smtClean="0"/>
              <a:t>02/04/2021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F9504B-D0AC-4943-A772-86A018321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06B5CC-9F90-419C-94EA-A83654657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B1340-F4E4-48EA-AA87-E79ED23A38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1213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E7223F-39BD-4843-BA10-7CAB26EDF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D6EEE8-0047-4DE1-8481-937A6ACEC2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E69C0D5-0516-4CFC-8042-737D75AC01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104C819-8B92-4FD4-9A85-DE2932735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4063-BE9E-48B3-91A9-4E41251DB4B7}" type="datetimeFigureOut">
              <a:rPr lang="fr-FR" smtClean="0"/>
              <a:t>02/04/2021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42E0729-0C47-4EF6-A28B-71324D1DA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609C27F-1768-4E59-9C8A-A0D151D15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B1340-F4E4-48EA-AA87-E79ED23A38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8259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533E74-CF0B-4528-AA1B-623AB5B6D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7C77E06-B7A9-4535-9F8B-D4689E3FE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8E8BBBB-8A08-4718-8F2A-7C31335AD8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AC57561-AF22-4879-91F5-F539FBCF13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EA99AB7-FD24-4AF1-ABD8-B31FB39D72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23E4CEF-6B00-49CD-A42C-62AC9B5D9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4063-BE9E-48B3-91A9-4E41251DB4B7}" type="datetimeFigureOut">
              <a:rPr lang="fr-FR" smtClean="0"/>
              <a:t>02/04/2021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8355E89-E71D-4621-8395-DAB60FF46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2B3E187-5115-4DCB-8AA7-FA954884D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B1340-F4E4-48EA-AA87-E79ED23A38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7592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8E8178-74FB-4F2B-9765-07EA52714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0299D5B-9A15-4B48-99A0-E9F10149A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4063-BE9E-48B3-91A9-4E41251DB4B7}" type="datetimeFigureOut">
              <a:rPr lang="fr-FR" smtClean="0"/>
              <a:t>02/04/2021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B5BCA2A-71FC-4F57-9979-DE08B872C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54DF260-AAA7-4CCA-9B88-834E5929E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B1340-F4E4-48EA-AA87-E79ED23A38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5900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60EE9E4-0398-4553-800D-6D20A6336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4063-BE9E-48B3-91A9-4E41251DB4B7}" type="datetimeFigureOut">
              <a:rPr lang="fr-FR" smtClean="0"/>
              <a:t>02/04/2021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362BA77-07C3-4583-9E3B-322AEBF3C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2A2603D-5841-449C-BAB2-8649DD652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B1340-F4E4-48EA-AA87-E79ED23A38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397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B6E476-5FD5-4882-8D6E-EC8AC8A21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94AF35-5DF4-4E6E-9F84-4058E07E5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156F38C-34F2-4DFF-A457-300D8B3FDC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2A823B9-B4CF-4DBA-BC39-28E8AEEE7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4063-BE9E-48B3-91A9-4E41251DB4B7}" type="datetimeFigureOut">
              <a:rPr lang="fr-FR" smtClean="0"/>
              <a:t>02/04/2021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CDCC8E6-A719-4996-A6AA-376E6FBB7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4C76CCA-20DC-4422-A649-D8F591D24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B1340-F4E4-48EA-AA87-E79ED23A38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2112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8E58CD-2F9D-41B1-A8E0-4F313EFD9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E4999BC-FEFC-423B-8DE5-8FF902B964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61DBBCC-5D06-4BE3-AED4-1D434E63BF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2B3AD49-DF78-41FA-A9B5-05BEA4C81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4063-BE9E-48B3-91A9-4E41251DB4B7}" type="datetimeFigureOut">
              <a:rPr lang="fr-FR" smtClean="0"/>
              <a:t>02/04/2021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6EBA14C-E48B-4325-B3EB-F100AFEF2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BEE5A6F-3A31-42D4-B06E-A412B8A2C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B1340-F4E4-48EA-AA87-E79ED23A38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6696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754C03B-DB50-40A2-B176-9C30943D8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2D5E532-25D9-4C05-A254-3842563A3F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400433-C0CB-4490-96FD-22548D22A5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24063-BE9E-48B3-91A9-4E41251DB4B7}" type="datetimeFigureOut">
              <a:rPr lang="fr-FR" smtClean="0"/>
              <a:t>02/04/2021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87FECF-9724-4929-B599-BBA5AD5EAC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FB9F71-179B-4BD4-9FF8-46B619F50E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B1340-F4E4-48EA-AA87-E79ED23A38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760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e 24">
            <a:extLst>
              <a:ext uri="{FF2B5EF4-FFF2-40B4-BE49-F238E27FC236}">
                <a16:creationId xmlns:a16="http://schemas.microsoft.com/office/drawing/2014/main" id="{70B1FE85-C97B-4535-9679-3950C733DF73}"/>
              </a:ext>
            </a:extLst>
          </p:cNvPr>
          <p:cNvGrpSpPr/>
          <p:nvPr/>
        </p:nvGrpSpPr>
        <p:grpSpPr>
          <a:xfrm>
            <a:off x="-73624" y="0"/>
            <a:ext cx="12305965" cy="6920753"/>
            <a:chOff x="-73624" y="0"/>
            <a:chExt cx="12305965" cy="692075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B12C8DE-7043-42A4-8C45-88667F35BB54}"/>
                </a:ext>
              </a:extLst>
            </p:cNvPr>
            <p:cNvSpPr/>
            <p:nvPr/>
          </p:nvSpPr>
          <p:spPr>
            <a:xfrm>
              <a:off x="-73624" y="4940753"/>
              <a:ext cx="3240000" cy="1980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2000" dirty="0">
                  <a:solidFill>
                    <a:schemeClr val="tx1"/>
                  </a:solidFill>
                </a:rPr>
                <a:t>Lancement du projet                </a:t>
              </a:r>
              <a:r>
                <a:rPr lang="fr-FR" sz="2000" dirty="0">
                  <a:solidFill>
                    <a:srgbClr val="FF0000"/>
                  </a:solidFill>
                </a:rPr>
                <a:t>1 septembre 2020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2000" dirty="0">
                  <a:solidFill>
                    <a:schemeClr val="tx1"/>
                  </a:solidFill>
                </a:rPr>
                <a:t>Benchmark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2000" dirty="0">
                  <a:solidFill>
                    <a:schemeClr val="tx1"/>
                  </a:solidFill>
                </a:rPr>
                <a:t>Comité de pilotage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2000" dirty="0">
                  <a:solidFill>
                    <a:schemeClr val="tx1"/>
                  </a:solidFill>
                </a:rPr>
                <a:t>Préparation des groupes de travail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BAB1892-208E-41BA-88F3-5146D8ADE559}"/>
                </a:ext>
              </a:extLst>
            </p:cNvPr>
            <p:cNvSpPr/>
            <p:nvPr/>
          </p:nvSpPr>
          <p:spPr>
            <a:xfrm>
              <a:off x="-27432" y="1980000"/>
              <a:ext cx="3240000" cy="1980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2000" dirty="0">
                  <a:solidFill>
                    <a:schemeClr val="tx1"/>
                  </a:solidFill>
                </a:rPr>
                <a:t>Autoévaluation</a:t>
              </a:r>
              <a:endParaRPr lang="fr-FR" sz="2000" i="1" dirty="0">
                <a:solidFill>
                  <a:schemeClr val="tx1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2000" dirty="0">
                  <a:solidFill>
                    <a:srgbClr val="FF0000"/>
                  </a:solidFill>
                </a:rPr>
                <a:t>Lancement officiel du processus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2000" dirty="0">
                  <a:solidFill>
                    <a:schemeClr val="tx1"/>
                  </a:solidFill>
                </a:rPr>
                <a:t>Synthèse des écarts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2000" dirty="0">
                  <a:solidFill>
                    <a:schemeClr val="tx1"/>
                  </a:solidFill>
                </a:rPr>
                <a:t>Plan d’action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2000" dirty="0">
                  <a:solidFill>
                    <a:schemeClr val="tx1"/>
                  </a:solidFill>
                </a:rPr>
                <a:t>Envoi du dossier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EDDDBA6-2C74-43F6-B11F-35D811F4552D}"/>
                </a:ext>
              </a:extLst>
            </p:cNvPr>
            <p:cNvSpPr/>
            <p:nvPr/>
          </p:nvSpPr>
          <p:spPr>
            <a:xfrm>
              <a:off x="4476000" y="0"/>
              <a:ext cx="3240000" cy="1260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fr-FR" sz="2000" dirty="0">
                  <a:solidFill>
                    <a:schemeClr val="tx2"/>
                  </a:solidFill>
                </a:rPr>
                <a:t>Réception administrative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fr-FR" sz="2000" dirty="0">
                  <a:solidFill>
                    <a:schemeClr val="tx2"/>
                  </a:solidFill>
                </a:rPr>
                <a:t>Analyse du dossier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fr-FR" sz="2000" dirty="0">
                  <a:solidFill>
                    <a:srgbClr val="00B050"/>
                  </a:solidFill>
                </a:rPr>
                <a:t>Obtention du label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5173B7F-D996-4A34-A321-D5CA26A801E7}"/>
                </a:ext>
              </a:extLst>
            </p:cNvPr>
            <p:cNvSpPr/>
            <p:nvPr/>
          </p:nvSpPr>
          <p:spPr>
            <a:xfrm>
              <a:off x="8992341" y="1980000"/>
              <a:ext cx="3240000" cy="1980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2000" dirty="0">
                  <a:solidFill>
                    <a:schemeClr val="tx1"/>
                  </a:solidFill>
                </a:rPr>
                <a:t>Déploiement des actions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2000" dirty="0">
                  <a:solidFill>
                    <a:schemeClr val="tx1"/>
                  </a:solidFill>
                </a:rPr>
                <a:t>Suivi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2000" dirty="0">
                  <a:solidFill>
                    <a:srgbClr val="FF0000"/>
                  </a:solidFill>
                </a:rPr>
                <a:t>Bilan à 2 ans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2000" dirty="0">
                  <a:solidFill>
                    <a:srgbClr val="FF0000"/>
                  </a:solidFill>
                </a:rPr>
                <a:t>Envoi du plan d’action révisé à la CE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F696D42-F3E4-4F0B-87C9-23F3EBE6FE22}"/>
                </a:ext>
              </a:extLst>
            </p:cNvPr>
            <p:cNvSpPr/>
            <p:nvPr/>
          </p:nvSpPr>
          <p:spPr>
            <a:xfrm>
              <a:off x="8952000" y="4940753"/>
              <a:ext cx="3240000" cy="1980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2000" dirty="0">
                  <a:solidFill>
                    <a:schemeClr val="tx1"/>
                  </a:solidFill>
                </a:rPr>
                <a:t>Déploiement des actions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2000" dirty="0">
                  <a:solidFill>
                    <a:schemeClr val="tx1"/>
                  </a:solidFill>
                </a:rPr>
                <a:t>Suivi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2000" dirty="0">
                  <a:solidFill>
                    <a:srgbClr val="FF0000"/>
                  </a:solidFill>
                </a:rPr>
                <a:t>Bilan à 3 ans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2000" dirty="0">
                  <a:solidFill>
                    <a:srgbClr val="7030A0"/>
                  </a:solidFill>
                </a:rPr>
                <a:t>Audit externe sur site par la CE pour renouvellement du label pour 3 ans</a:t>
              </a:r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9F0639B3-6C03-42CB-8328-3E363A0CBBD2}"/>
                </a:ext>
              </a:extLst>
            </p:cNvPr>
            <p:cNvSpPr/>
            <p:nvPr/>
          </p:nvSpPr>
          <p:spPr>
            <a:xfrm>
              <a:off x="2881748" y="4248000"/>
              <a:ext cx="1260000" cy="1260000"/>
            </a:xfrm>
            <a:prstGeom prst="ellipse">
              <a:avLst/>
            </a:prstGeom>
            <a:effectLst>
              <a:glow rad="228600">
                <a:schemeClr val="accent5">
                  <a:satMod val="175000"/>
                  <a:alpha val="40000"/>
                </a:schemeClr>
              </a:glow>
            </a:effectLst>
            <a:scene3d>
              <a:camera prst="orthographicFront"/>
              <a:lightRig rig="chilly" dir="t"/>
            </a:scene3d>
            <a:sp3d contourW="76200">
              <a:contourClr>
                <a:schemeClr val="accent1">
                  <a:lumMod val="60000"/>
                  <a:lumOff val="4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/>
                <a:t>Phase préalable (6 mois</a:t>
              </a:r>
            </a:p>
          </p:txBody>
        </p: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B18E66AF-BC70-4BA6-BB50-1EAE40A60564}"/>
                </a:ext>
              </a:extLst>
            </p:cNvPr>
            <p:cNvSpPr/>
            <p:nvPr/>
          </p:nvSpPr>
          <p:spPr>
            <a:xfrm>
              <a:off x="2881748" y="2382211"/>
              <a:ext cx="1260000" cy="1260000"/>
            </a:xfrm>
            <a:prstGeom prst="ellipse">
              <a:avLst/>
            </a:prstGeom>
            <a:effectLst>
              <a:glow rad="228600">
                <a:schemeClr val="accent5">
                  <a:satMod val="175000"/>
                  <a:alpha val="40000"/>
                </a:schemeClr>
              </a:glow>
            </a:effectLst>
            <a:scene3d>
              <a:camera prst="orthographicFront"/>
              <a:lightRig rig="chilly" dir="t"/>
            </a:scene3d>
            <a:sp3d contourW="76200">
              <a:contourClr>
                <a:schemeClr val="accent1">
                  <a:lumMod val="60000"/>
                  <a:lumOff val="4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/>
                <a:t>Phase initiale</a:t>
              </a:r>
            </a:p>
            <a:p>
              <a:pPr algn="ctr"/>
              <a:r>
                <a:rPr lang="fr-FR" sz="1400" dirty="0"/>
                <a:t> (9 à 15) mois</a:t>
              </a:r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407F90F9-9CAC-4455-843E-CB9AC177B177}"/>
                </a:ext>
              </a:extLst>
            </p:cNvPr>
            <p:cNvSpPr/>
            <p:nvPr/>
          </p:nvSpPr>
          <p:spPr>
            <a:xfrm>
              <a:off x="5384806" y="1167493"/>
              <a:ext cx="1260000" cy="1260000"/>
            </a:xfrm>
            <a:prstGeom prst="ellipse">
              <a:avLst/>
            </a:prstGeom>
            <a:solidFill>
              <a:srgbClr val="7030A0"/>
            </a:solidFill>
            <a:effectLst>
              <a:glow rad="228600">
                <a:schemeClr val="accent5">
                  <a:satMod val="175000"/>
                  <a:alpha val="40000"/>
                </a:schemeClr>
              </a:glow>
            </a:effectLst>
            <a:scene3d>
              <a:camera prst="orthographicFront"/>
              <a:lightRig rig="chilly" dir="t"/>
            </a:scene3d>
            <a:sp3d contourW="76200">
              <a:contourClr>
                <a:schemeClr val="accent1">
                  <a:lumMod val="60000"/>
                  <a:lumOff val="4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/>
                <a:t>Analyse du dossier par la CE (2 mois)</a:t>
              </a:r>
            </a:p>
          </p:txBody>
        </p:sp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B9015162-2DEA-4E33-ABD3-E84E4AF63227}"/>
                </a:ext>
              </a:extLst>
            </p:cNvPr>
            <p:cNvSpPr/>
            <p:nvPr/>
          </p:nvSpPr>
          <p:spPr>
            <a:xfrm>
              <a:off x="7887864" y="2370846"/>
              <a:ext cx="1260000" cy="1260000"/>
            </a:xfrm>
            <a:prstGeom prst="ellipse">
              <a:avLst/>
            </a:prstGeom>
            <a:effectLst>
              <a:glow rad="228600">
                <a:schemeClr val="accent5">
                  <a:satMod val="175000"/>
                  <a:alpha val="40000"/>
                </a:schemeClr>
              </a:glow>
            </a:effectLst>
            <a:scene3d>
              <a:camera prst="orthographicFront"/>
              <a:lightRig rig="chilly" dir="t"/>
            </a:scene3d>
            <a:sp3d contourW="76200">
              <a:contourClr>
                <a:schemeClr val="accent1">
                  <a:lumMod val="60000"/>
                  <a:lumOff val="4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/>
                <a:t>Mise en œ</a:t>
              </a:r>
              <a:r>
                <a:rPr lang="fr-FR" sz="1400" i="1" dirty="0"/>
                <a:t>u</a:t>
              </a:r>
              <a:r>
                <a:rPr lang="fr-FR" sz="1400" dirty="0"/>
                <a:t>vre 1 (2 ans)</a:t>
              </a:r>
            </a:p>
          </p:txBody>
        </p: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D0354986-C864-45B4-B78B-8EE7B7CB983A}"/>
                </a:ext>
              </a:extLst>
            </p:cNvPr>
            <p:cNvSpPr/>
            <p:nvPr/>
          </p:nvSpPr>
          <p:spPr>
            <a:xfrm>
              <a:off x="7887865" y="4248000"/>
              <a:ext cx="1260000" cy="1260000"/>
            </a:xfrm>
            <a:prstGeom prst="ellipse">
              <a:avLst/>
            </a:prstGeom>
            <a:effectLst>
              <a:glow rad="228600">
                <a:schemeClr val="accent5">
                  <a:satMod val="175000"/>
                  <a:alpha val="40000"/>
                </a:schemeClr>
              </a:glow>
            </a:effectLst>
            <a:scene3d>
              <a:camera prst="orthographicFront"/>
              <a:lightRig rig="chilly" dir="t"/>
            </a:scene3d>
            <a:sp3d contourW="76200">
              <a:contourClr>
                <a:schemeClr val="accent1">
                  <a:lumMod val="60000"/>
                  <a:lumOff val="4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/>
                <a:t>Mise en œuvre 2 (3 ans)</a:t>
              </a:r>
            </a:p>
          </p:txBody>
        </p:sp>
      </p:grpSp>
      <p:sp>
        <p:nvSpPr>
          <p:cNvPr id="28" name="ZoneTexte 27">
            <a:extLst>
              <a:ext uri="{FF2B5EF4-FFF2-40B4-BE49-F238E27FC236}">
                <a16:creationId xmlns:a16="http://schemas.microsoft.com/office/drawing/2014/main" id="{B5E373B5-73F9-4C99-97CC-4F628582B54C}"/>
              </a:ext>
            </a:extLst>
          </p:cNvPr>
          <p:cNvSpPr txBox="1"/>
          <p:nvPr/>
        </p:nvSpPr>
        <p:spPr>
          <a:xfrm>
            <a:off x="4732062" y="450866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2020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A386E495-1AD3-4777-AFF9-AB55FA34DA1B}"/>
              </a:ext>
            </a:extLst>
          </p:cNvPr>
          <p:cNvSpPr txBox="1"/>
          <p:nvPr/>
        </p:nvSpPr>
        <p:spPr>
          <a:xfrm>
            <a:off x="6807196" y="450866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2026</a:t>
            </a:r>
          </a:p>
        </p:txBody>
      </p:sp>
      <p:sp>
        <p:nvSpPr>
          <p:cNvPr id="30" name="Flèche : courbe vers le bas 29">
            <a:extLst>
              <a:ext uri="{FF2B5EF4-FFF2-40B4-BE49-F238E27FC236}">
                <a16:creationId xmlns:a16="http://schemas.microsoft.com/office/drawing/2014/main" id="{402A24EE-57A8-4231-8101-8842554F96C9}"/>
              </a:ext>
            </a:extLst>
          </p:cNvPr>
          <p:cNvSpPr/>
          <p:nvPr/>
        </p:nvSpPr>
        <p:spPr>
          <a:xfrm>
            <a:off x="4969783" y="3320153"/>
            <a:ext cx="2303930" cy="92784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6127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1303</TotalTime>
  <Words>116</Words>
  <Application>Microsoft Office PowerPoint</Application>
  <PresentationFormat>Grand écran</PresentationFormat>
  <Paragraphs>28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Sylvain CHAMBRELAND</dc:creator>
  <cp:lastModifiedBy>Pascale Ch.</cp:lastModifiedBy>
  <cp:revision>9</cp:revision>
  <cp:lastPrinted>2021-04-01T15:01:17Z</cp:lastPrinted>
  <dcterms:created xsi:type="dcterms:W3CDTF">2021-04-01T13:44:41Z</dcterms:created>
  <dcterms:modified xsi:type="dcterms:W3CDTF">2021-04-02T12:57:33Z</dcterms:modified>
</cp:coreProperties>
</file>